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9"/>
  </p:notesMasterIdLst>
  <p:handoutMasterIdLst>
    <p:handoutMasterId r:id="rId30"/>
  </p:handoutMasterIdLst>
  <p:sldIdLst>
    <p:sldId id="256" r:id="rId4"/>
    <p:sldId id="283" r:id="rId5"/>
    <p:sldId id="259" r:id="rId6"/>
    <p:sldId id="258" r:id="rId7"/>
    <p:sldId id="260" r:id="rId8"/>
    <p:sldId id="261" r:id="rId9"/>
    <p:sldId id="262" r:id="rId10"/>
    <p:sldId id="263" r:id="rId11"/>
    <p:sldId id="264" r:id="rId12"/>
    <p:sldId id="267" r:id="rId13"/>
    <p:sldId id="268" r:id="rId14"/>
    <p:sldId id="265" r:id="rId15"/>
    <p:sldId id="269" r:id="rId16"/>
    <p:sldId id="271" r:id="rId17"/>
    <p:sldId id="272" r:id="rId18"/>
    <p:sldId id="275" r:id="rId19"/>
    <p:sldId id="273" r:id="rId20"/>
    <p:sldId id="274" r:id="rId21"/>
    <p:sldId id="276" r:id="rId22"/>
    <p:sldId id="277" r:id="rId23"/>
    <p:sldId id="278" r:id="rId24"/>
    <p:sldId id="279" r:id="rId25"/>
    <p:sldId id="280" r:id="rId26"/>
    <p:sldId id="282" r:id="rId27"/>
    <p:sldId id="28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1008" y="66"/>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Strangles</a:t>
            </a:r>
            <a:r>
              <a:rPr lang="en-GB" baseline="0"/>
              <a:t> carrier treatments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270-4A10-8533-774F32522C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270-4A10-8533-774F32522C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270-4A10-8533-774F32522C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270-4A10-8533-774F32522CC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270-4A10-8533-774F32522CC0}"/>
              </c:ext>
            </c:extLst>
          </c:dPt>
          <c:cat>
            <c:strRef>
              <c:f>Sheet1!$A$2:$A$6</c:f>
              <c:strCache>
                <c:ptCount val="5"/>
                <c:pt idx="0">
                  <c:v>1 scope + retest</c:v>
                </c:pt>
                <c:pt idx="1">
                  <c:v>2 scopes + retest</c:v>
                </c:pt>
                <c:pt idx="2">
                  <c:v>3-5 scopes + retest</c:v>
                </c:pt>
                <c:pt idx="3">
                  <c:v>&gt;5 scopes + retest</c:v>
                </c:pt>
                <c:pt idx="4">
                  <c:v>surgical intervention</c:v>
                </c:pt>
              </c:strCache>
            </c:strRef>
          </c:cat>
          <c:val>
            <c:numRef>
              <c:f>Sheet1!$B$2:$B$6</c:f>
              <c:numCache>
                <c:formatCode>0.0%</c:formatCode>
                <c:ptCount val="5"/>
                <c:pt idx="0">
                  <c:v>0.51</c:v>
                </c:pt>
                <c:pt idx="1">
                  <c:v>0.3</c:v>
                </c:pt>
                <c:pt idx="2">
                  <c:v>0.13</c:v>
                </c:pt>
                <c:pt idx="3">
                  <c:v>2.5000000000000001E-2</c:v>
                </c:pt>
                <c:pt idx="4">
                  <c:v>2.5000000000000001E-2</c:v>
                </c:pt>
              </c:numCache>
            </c:numRef>
          </c:val>
          <c:extLst>
            <c:ext xmlns:c16="http://schemas.microsoft.com/office/drawing/2014/chart" uri="{C3380CC4-5D6E-409C-BE32-E72D297353CC}">
              <c16:uniqueId val="{0000000A-9270-4A10-8533-774F32522CC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6C02E-048B-4617-81BC-643954B4E57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4D9F6648-DFEA-41BC-9D9E-FD3541087EDA}">
      <dgm:prSet phldrT="[Text]" custT="1"/>
      <dgm:spPr/>
      <dgm:t>
        <a:bodyPr/>
        <a:lstStyle/>
        <a:p>
          <a:r>
            <a:rPr lang="en-GB" sz="1600" dirty="0">
              <a:latin typeface="Lato" panose="020F0502020204030203" pitchFamily="34" charset="0"/>
              <a:ea typeface="Lato" panose="020F0502020204030203" pitchFamily="34" charset="0"/>
              <a:cs typeface="Lato" panose="020F0502020204030203" pitchFamily="34" charset="0"/>
            </a:rPr>
            <a:t>Healthy Horse</a:t>
          </a:r>
        </a:p>
        <a:p>
          <a:r>
            <a:rPr lang="en-GB" sz="1400" dirty="0">
              <a:latin typeface="Lato" panose="020F0502020204030203" pitchFamily="34" charset="0"/>
              <a:ea typeface="Lato" panose="020F0502020204030203" pitchFamily="34" charset="0"/>
              <a:cs typeface="Lato" panose="020F0502020204030203" pitchFamily="34" charset="0"/>
            </a:rPr>
            <a:t>(susceptible)</a:t>
          </a:r>
        </a:p>
      </dgm:t>
    </dgm:pt>
    <dgm:pt modelId="{85852B5E-858F-46A7-9065-2B8632DBCFB1}" type="parTrans" cxnId="{CCDEE505-EABE-425E-A3E8-93EA0BD6D73D}">
      <dgm:prSet/>
      <dgm:spPr/>
      <dgm:t>
        <a:bodyPr/>
        <a:lstStyle/>
        <a:p>
          <a:endParaRPr lang="en-GB"/>
        </a:p>
      </dgm:t>
    </dgm:pt>
    <dgm:pt modelId="{4D0B2781-3E50-4B76-A1A1-458172C25022}" type="sibTrans" cxnId="{CCDEE505-EABE-425E-A3E8-93EA0BD6D73D}">
      <dgm:prSet/>
      <dgm:spPr/>
      <dgm:t>
        <a:bodyPr/>
        <a:lstStyle/>
        <a:p>
          <a:endParaRPr lang="en-GB"/>
        </a:p>
      </dgm:t>
    </dgm:pt>
    <dgm:pt modelId="{FE5883FD-DFF1-4665-A582-896A1D8A9F97}">
      <dgm:prSet phldrT="[Text]" custT="1"/>
      <dgm:spPr/>
      <dgm:t>
        <a:bodyPr/>
        <a:lstStyle/>
        <a:p>
          <a:r>
            <a:rPr lang="en-GB" sz="1600" dirty="0">
              <a:latin typeface="Lato" panose="020F0502020204030203" pitchFamily="34" charset="0"/>
              <a:ea typeface="Lato" panose="020F0502020204030203" pitchFamily="34" charset="0"/>
              <a:cs typeface="Lato" panose="020F0502020204030203" pitchFamily="34" charset="0"/>
            </a:rPr>
            <a:t>Incubation</a:t>
          </a:r>
        </a:p>
        <a:p>
          <a:r>
            <a:rPr lang="en-GB" sz="1600" dirty="0">
              <a:latin typeface="Lato" panose="020F0502020204030203" pitchFamily="34" charset="0"/>
              <a:ea typeface="Lato" panose="020F0502020204030203" pitchFamily="34" charset="0"/>
              <a:cs typeface="Lato" panose="020F0502020204030203" pitchFamily="34" charset="0"/>
            </a:rPr>
            <a:t>3 -21 days</a:t>
          </a:r>
        </a:p>
      </dgm:t>
    </dgm:pt>
    <dgm:pt modelId="{A566AFE5-4122-45F6-92B8-4C32DD76C050}" type="parTrans" cxnId="{74B41FDC-14BF-495E-B62B-803DCEAD52E1}">
      <dgm:prSet/>
      <dgm:spPr/>
      <dgm:t>
        <a:bodyPr/>
        <a:lstStyle/>
        <a:p>
          <a:endParaRPr lang="en-GB"/>
        </a:p>
      </dgm:t>
    </dgm:pt>
    <dgm:pt modelId="{B7E9FC4D-05DB-4317-9028-188AD5E3DA44}" type="sibTrans" cxnId="{74B41FDC-14BF-495E-B62B-803DCEAD52E1}">
      <dgm:prSet/>
      <dgm:spPr/>
      <dgm:t>
        <a:bodyPr/>
        <a:lstStyle/>
        <a:p>
          <a:endParaRPr lang="en-GB"/>
        </a:p>
      </dgm:t>
    </dgm:pt>
    <dgm:pt modelId="{321E8875-7DBF-4913-ABBA-D0ACE37A3E65}">
      <dgm:prSet phldrT="[Text]" custT="1"/>
      <dgm:spPr/>
      <dgm:t>
        <a:bodyPr/>
        <a:lstStyle/>
        <a:p>
          <a:r>
            <a:rPr lang="en-GB" sz="1600" dirty="0">
              <a:latin typeface="Lato" panose="020F0502020204030203" pitchFamily="34" charset="0"/>
              <a:ea typeface="Lato" panose="020F0502020204030203" pitchFamily="34" charset="0"/>
              <a:cs typeface="Lato" panose="020F0502020204030203" pitchFamily="34" charset="0"/>
            </a:rPr>
            <a:t>Signs</a:t>
          </a:r>
        </a:p>
        <a:p>
          <a:r>
            <a:rPr lang="en-GB" sz="1600" dirty="0">
              <a:latin typeface="Lato" panose="020F0502020204030203" pitchFamily="34" charset="0"/>
              <a:ea typeface="Lato" panose="020F0502020204030203" pitchFamily="34" charset="0"/>
              <a:cs typeface="Lato" panose="020F0502020204030203" pitchFamily="34" charset="0"/>
            </a:rPr>
            <a:t>3-8 weeks</a:t>
          </a:r>
        </a:p>
      </dgm:t>
    </dgm:pt>
    <dgm:pt modelId="{5A613E4D-D449-401C-BE77-0E62A360734B}" type="parTrans" cxnId="{16169F79-5F14-464A-8DDE-708C22E2BECF}">
      <dgm:prSet/>
      <dgm:spPr/>
      <dgm:t>
        <a:bodyPr/>
        <a:lstStyle/>
        <a:p>
          <a:endParaRPr lang="en-GB"/>
        </a:p>
      </dgm:t>
    </dgm:pt>
    <dgm:pt modelId="{9C97E4A4-45C2-4727-A78C-007A68A64D23}" type="sibTrans" cxnId="{16169F79-5F14-464A-8DDE-708C22E2BECF}">
      <dgm:prSet/>
      <dgm:spPr/>
      <dgm:t>
        <a:bodyPr/>
        <a:lstStyle/>
        <a:p>
          <a:endParaRPr lang="en-GB"/>
        </a:p>
      </dgm:t>
    </dgm:pt>
    <dgm:pt modelId="{A22285A4-CE95-4F38-82A6-4E1203920D45}">
      <dgm:prSet custT="1"/>
      <dgm:spPr/>
      <dgm:t>
        <a:bodyPr/>
        <a:lstStyle/>
        <a:p>
          <a:r>
            <a:rPr lang="en-GB" sz="1600" dirty="0">
              <a:latin typeface="Lato" panose="020F0502020204030203" pitchFamily="34" charset="0"/>
              <a:ea typeface="Lato" panose="020F0502020204030203" pitchFamily="34" charset="0"/>
              <a:cs typeface="Lato" panose="020F0502020204030203" pitchFamily="34" charset="0"/>
            </a:rPr>
            <a:t>Healthy Horse? </a:t>
          </a:r>
        </a:p>
      </dgm:t>
    </dgm:pt>
    <dgm:pt modelId="{FF8419A2-2856-417B-9152-7A14B42C9BC0}" type="parTrans" cxnId="{56A7458E-1A34-42C6-9225-E44321C3AC5F}">
      <dgm:prSet/>
      <dgm:spPr/>
      <dgm:t>
        <a:bodyPr/>
        <a:lstStyle/>
        <a:p>
          <a:endParaRPr lang="en-GB"/>
        </a:p>
      </dgm:t>
    </dgm:pt>
    <dgm:pt modelId="{D5C68538-D782-4113-9BC6-AB5D07303765}" type="sibTrans" cxnId="{56A7458E-1A34-42C6-9225-E44321C3AC5F}">
      <dgm:prSet/>
      <dgm:spPr/>
      <dgm:t>
        <a:bodyPr/>
        <a:lstStyle/>
        <a:p>
          <a:endParaRPr lang="en-GB"/>
        </a:p>
      </dgm:t>
    </dgm:pt>
    <dgm:pt modelId="{E4CAA205-E9DC-4A78-B0B3-E8F9C2230C3F}" type="pres">
      <dgm:prSet presAssocID="{9B76C02E-048B-4617-81BC-643954B4E572}" presName="Name0" presStyleCnt="0">
        <dgm:presLayoutVars>
          <dgm:chMax val="11"/>
          <dgm:chPref val="11"/>
          <dgm:dir/>
          <dgm:resizeHandles/>
        </dgm:presLayoutVars>
      </dgm:prSet>
      <dgm:spPr/>
    </dgm:pt>
    <dgm:pt modelId="{016F4CAA-A877-485D-BFB0-6D30C0A6AAFD}" type="pres">
      <dgm:prSet presAssocID="{A22285A4-CE95-4F38-82A6-4E1203920D45}" presName="Accent4" presStyleCnt="0"/>
      <dgm:spPr/>
    </dgm:pt>
    <dgm:pt modelId="{3237521B-DF20-490C-93B1-70E95A6CA999}" type="pres">
      <dgm:prSet presAssocID="{A22285A4-CE95-4F38-82A6-4E1203920D45}" presName="Accent" presStyleLbl="node1" presStyleIdx="0" presStyleCnt="4"/>
      <dgm:spPr/>
    </dgm:pt>
    <dgm:pt modelId="{E1692C39-D686-439D-BDBF-AE21CCC79929}" type="pres">
      <dgm:prSet presAssocID="{A22285A4-CE95-4F38-82A6-4E1203920D45}" presName="ParentBackground4" presStyleCnt="0"/>
      <dgm:spPr/>
    </dgm:pt>
    <dgm:pt modelId="{DEE52AD6-0740-49C7-9715-05659F221248}" type="pres">
      <dgm:prSet presAssocID="{A22285A4-CE95-4F38-82A6-4E1203920D45}" presName="ParentBackground" presStyleLbl="fgAcc1" presStyleIdx="0" presStyleCnt="4"/>
      <dgm:spPr/>
    </dgm:pt>
    <dgm:pt modelId="{52788557-BC82-43C8-A3B4-E7DE84E700D8}" type="pres">
      <dgm:prSet presAssocID="{A22285A4-CE95-4F38-82A6-4E1203920D45}" presName="Parent4" presStyleLbl="revTx" presStyleIdx="0" presStyleCnt="0">
        <dgm:presLayoutVars>
          <dgm:chMax val="1"/>
          <dgm:chPref val="1"/>
          <dgm:bulletEnabled val="1"/>
        </dgm:presLayoutVars>
      </dgm:prSet>
      <dgm:spPr/>
    </dgm:pt>
    <dgm:pt modelId="{D82E431A-1FE7-41B4-91A2-76A5761E5668}" type="pres">
      <dgm:prSet presAssocID="{321E8875-7DBF-4913-ABBA-D0ACE37A3E65}" presName="Accent3" presStyleCnt="0"/>
      <dgm:spPr/>
    </dgm:pt>
    <dgm:pt modelId="{4A427CF1-6A87-450A-8767-A8F4D60BB2E3}" type="pres">
      <dgm:prSet presAssocID="{321E8875-7DBF-4913-ABBA-D0ACE37A3E65}" presName="Accent" presStyleLbl="node1" presStyleIdx="1" presStyleCnt="4"/>
      <dgm:spPr/>
    </dgm:pt>
    <dgm:pt modelId="{76799EF6-5DF8-4394-A68D-71706E100B0B}" type="pres">
      <dgm:prSet presAssocID="{321E8875-7DBF-4913-ABBA-D0ACE37A3E65}" presName="ParentBackground3" presStyleCnt="0"/>
      <dgm:spPr/>
    </dgm:pt>
    <dgm:pt modelId="{42DF1F09-6063-45F1-B690-5506970C1723}" type="pres">
      <dgm:prSet presAssocID="{321E8875-7DBF-4913-ABBA-D0ACE37A3E65}" presName="ParentBackground" presStyleLbl="fgAcc1" presStyleIdx="1" presStyleCnt="4"/>
      <dgm:spPr/>
    </dgm:pt>
    <dgm:pt modelId="{ED15D8BD-2176-497C-BB4C-14970B2BA1C2}" type="pres">
      <dgm:prSet presAssocID="{321E8875-7DBF-4913-ABBA-D0ACE37A3E65}" presName="Parent3" presStyleLbl="revTx" presStyleIdx="0" presStyleCnt="0">
        <dgm:presLayoutVars>
          <dgm:chMax val="1"/>
          <dgm:chPref val="1"/>
          <dgm:bulletEnabled val="1"/>
        </dgm:presLayoutVars>
      </dgm:prSet>
      <dgm:spPr/>
    </dgm:pt>
    <dgm:pt modelId="{4C1ADFFA-E8EF-43A3-AE58-E48C94173CB9}" type="pres">
      <dgm:prSet presAssocID="{FE5883FD-DFF1-4665-A582-896A1D8A9F97}" presName="Accent2" presStyleCnt="0"/>
      <dgm:spPr/>
    </dgm:pt>
    <dgm:pt modelId="{A5719DE9-579F-48D8-AD85-055F14D89EAF}" type="pres">
      <dgm:prSet presAssocID="{FE5883FD-DFF1-4665-A582-896A1D8A9F97}" presName="Accent" presStyleLbl="node1" presStyleIdx="2" presStyleCnt="4"/>
      <dgm:spPr/>
    </dgm:pt>
    <dgm:pt modelId="{3BBB03B4-FB35-4A3A-8903-DE92C628D901}" type="pres">
      <dgm:prSet presAssocID="{FE5883FD-DFF1-4665-A582-896A1D8A9F97}" presName="ParentBackground2" presStyleCnt="0"/>
      <dgm:spPr/>
    </dgm:pt>
    <dgm:pt modelId="{E9DC2575-14FF-4F55-B9F6-47C14092E951}" type="pres">
      <dgm:prSet presAssocID="{FE5883FD-DFF1-4665-A582-896A1D8A9F97}" presName="ParentBackground" presStyleLbl="fgAcc1" presStyleIdx="2" presStyleCnt="4" custLinFactNeighborX="-181" custLinFactNeighborY="844"/>
      <dgm:spPr/>
    </dgm:pt>
    <dgm:pt modelId="{41860AF4-F724-446B-92E3-36819033654B}" type="pres">
      <dgm:prSet presAssocID="{FE5883FD-DFF1-4665-A582-896A1D8A9F97}" presName="Parent2" presStyleLbl="revTx" presStyleIdx="0" presStyleCnt="0">
        <dgm:presLayoutVars>
          <dgm:chMax val="1"/>
          <dgm:chPref val="1"/>
          <dgm:bulletEnabled val="1"/>
        </dgm:presLayoutVars>
      </dgm:prSet>
      <dgm:spPr/>
    </dgm:pt>
    <dgm:pt modelId="{A66EE6D2-3E10-4E88-97ED-4C255EA68C69}" type="pres">
      <dgm:prSet presAssocID="{4D9F6648-DFEA-41BC-9D9E-FD3541087EDA}" presName="Accent1" presStyleCnt="0"/>
      <dgm:spPr/>
    </dgm:pt>
    <dgm:pt modelId="{3A39463B-F1EB-46C3-946B-8FAE7139A50C}" type="pres">
      <dgm:prSet presAssocID="{4D9F6648-DFEA-41BC-9D9E-FD3541087EDA}" presName="Accent" presStyleLbl="node1" presStyleIdx="3" presStyleCnt="4"/>
      <dgm:spPr/>
    </dgm:pt>
    <dgm:pt modelId="{1E8F2139-3F15-48EF-9837-62AF3B53B35B}" type="pres">
      <dgm:prSet presAssocID="{4D9F6648-DFEA-41BC-9D9E-FD3541087EDA}" presName="ParentBackground1" presStyleCnt="0"/>
      <dgm:spPr/>
    </dgm:pt>
    <dgm:pt modelId="{B048CF3C-8479-4D6B-94B4-9BC1248AFD2D}" type="pres">
      <dgm:prSet presAssocID="{4D9F6648-DFEA-41BC-9D9E-FD3541087EDA}" presName="ParentBackground" presStyleLbl="fgAcc1" presStyleIdx="3" presStyleCnt="4" custLinFactNeighborX="-988"/>
      <dgm:spPr/>
    </dgm:pt>
    <dgm:pt modelId="{FB93DD81-8EBE-45B4-B93E-05A5D930A470}" type="pres">
      <dgm:prSet presAssocID="{4D9F6648-DFEA-41BC-9D9E-FD3541087EDA}" presName="Parent1" presStyleLbl="revTx" presStyleIdx="0" presStyleCnt="0">
        <dgm:presLayoutVars>
          <dgm:chMax val="1"/>
          <dgm:chPref val="1"/>
          <dgm:bulletEnabled val="1"/>
        </dgm:presLayoutVars>
      </dgm:prSet>
      <dgm:spPr/>
    </dgm:pt>
  </dgm:ptLst>
  <dgm:cxnLst>
    <dgm:cxn modelId="{7C55BC03-D085-4AD8-93F3-F1853D23EFEB}" type="presOf" srcId="{4D9F6648-DFEA-41BC-9D9E-FD3541087EDA}" destId="{B048CF3C-8479-4D6B-94B4-9BC1248AFD2D}" srcOrd="0" destOrd="0" presId="urn:microsoft.com/office/officeart/2011/layout/CircleProcess"/>
    <dgm:cxn modelId="{CCDEE505-EABE-425E-A3E8-93EA0BD6D73D}" srcId="{9B76C02E-048B-4617-81BC-643954B4E572}" destId="{4D9F6648-DFEA-41BC-9D9E-FD3541087EDA}" srcOrd="0" destOrd="0" parTransId="{85852B5E-858F-46A7-9065-2B8632DBCFB1}" sibTransId="{4D0B2781-3E50-4B76-A1A1-458172C25022}"/>
    <dgm:cxn modelId="{F6E43621-9FDF-4D98-8FDC-95F24855C48D}" type="presOf" srcId="{321E8875-7DBF-4913-ABBA-D0ACE37A3E65}" destId="{42DF1F09-6063-45F1-B690-5506970C1723}" srcOrd="0" destOrd="0" presId="urn:microsoft.com/office/officeart/2011/layout/CircleProcess"/>
    <dgm:cxn modelId="{4446554E-CC99-45A3-AD1B-FF1FA9CAC698}" type="presOf" srcId="{FE5883FD-DFF1-4665-A582-896A1D8A9F97}" destId="{E9DC2575-14FF-4F55-B9F6-47C14092E951}" srcOrd="0" destOrd="0" presId="urn:microsoft.com/office/officeart/2011/layout/CircleProcess"/>
    <dgm:cxn modelId="{E44DC971-C95E-45C3-A3CF-3E945FFE7B4B}" type="presOf" srcId="{FE5883FD-DFF1-4665-A582-896A1D8A9F97}" destId="{41860AF4-F724-446B-92E3-36819033654B}" srcOrd="1" destOrd="0" presId="urn:microsoft.com/office/officeart/2011/layout/CircleProcess"/>
    <dgm:cxn modelId="{16169F79-5F14-464A-8DDE-708C22E2BECF}" srcId="{9B76C02E-048B-4617-81BC-643954B4E572}" destId="{321E8875-7DBF-4913-ABBA-D0ACE37A3E65}" srcOrd="2" destOrd="0" parTransId="{5A613E4D-D449-401C-BE77-0E62A360734B}" sibTransId="{9C97E4A4-45C2-4727-A78C-007A68A64D23}"/>
    <dgm:cxn modelId="{567A5B80-B9A6-40C8-BBCB-442D80FDE0D1}" type="presOf" srcId="{4D9F6648-DFEA-41BC-9D9E-FD3541087EDA}" destId="{FB93DD81-8EBE-45B4-B93E-05A5D930A470}" srcOrd="1" destOrd="0" presId="urn:microsoft.com/office/officeart/2011/layout/CircleProcess"/>
    <dgm:cxn modelId="{56A7458E-1A34-42C6-9225-E44321C3AC5F}" srcId="{9B76C02E-048B-4617-81BC-643954B4E572}" destId="{A22285A4-CE95-4F38-82A6-4E1203920D45}" srcOrd="3" destOrd="0" parTransId="{FF8419A2-2856-417B-9152-7A14B42C9BC0}" sibTransId="{D5C68538-D782-4113-9BC6-AB5D07303765}"/>
    <dgm:cxn modelId="{963FA3B6-3E45-4ACA-8888-0F90A6DABAA4}" type="presOf" srcId="{A22285A4-CE95-4F38-82A6-4E1203920D45}" destId="{52788557-BC82-43C8-A3B4-E7DE84E700D8}" srcOrd="1" destOrd="0" presId="urn:microsoft.com/office/officeart/2011/layout/CircleProcess"/>
    <dgm:cxn modelId="{9705C6BE-6D7F-4A38-B6DB-5474BB824797}" type="presOf" srcId="{A22285A4-CE95-4F38-82A6-4E1203920D45}" destId="{DEE52AD6-0740-49C7-9715-05659F221248}" srcOrd="0" destOrd="0" presId="urn:microsoft.com/office/officeart/2011/layout/CircleProcess"/>
    <dgm:cxn modelId="{D090CFCA-CF90-4BD6-B7A6-A2404E0CBF80}" type="presOf" srcId="{9B76C02E-048B-4617-81BC-643954B4E572}" destId="{E4CAA205-E9DC-4A78-B0B3-E8F9C2230C3F}" srcOrd="0" destOrd="0" presId="urn:microsoft.com/office/officeart/2011/layout/CircleProcess"/>
    <dgm:cxn modelId="{74B41FDC-14BF-495E-B62B-803DCEAD52E1}" srcId="{9B76C02E-048B-4617-81BC-643954B4E572}" destId="{FE5883FD-DFF1-4665-A582-896A1D8A9F97}" srcOrd="1" destOrd="0" parTransId="{A566AFE5-4122-45F6-92B8-4C32DD76C050}" sibTransId="{B7E9FC4D-05DB-4317-9028-188AD5E3DA44}"/>
    <dgm:cxn modelId="{78F5D4FF-57D6-48C1-BBA3-7704FC907305}" type="presOf" srcId="{321E8875-7DBF-4913-ABBA-D0ACE37A3E65}" destId="{ED15D8BD-2176-497C-BB4C-14970B2BA1C2}" srcOrd="1" destOrd="0" presId="urn:microsoft.com/office/officeart/2011/layout/CircleProcess"/>
    <dgm:cxn modelId="{51F9C974-765F-4F8B-A27A-D06D58F52362}" type="presParOf" srcId="{E4CAA205-E9DC-4A78-B0B3-E8F9C2230C3F}" destId="{016F4CAA-A877-485D-BFB0-6D30C0A6AAFD}" srcOrd="0" destOrd="0" presId="urn:microsoft.com/office/officeart/2011/layout/CircleProcess"/>
    <dgm:cxn modelId="{E36E9FC6-0C51-4592-9773-A0F0C8069DEE}" type="presParOf" srcId="{016F4CAA-A877-485D-BFB0-6D30C0A6AAFD}" destId="{3237521B-DF20-490C-93B1-70E95A6CA999}" srcOrd="0" destOrd="0" presId="urn:microsoft.com/office/officeart/2011/layout/CircleProcess"/>
    <dgm:cxn modelId="{342D1176-9550-4017-B3E2-975C53C152EA}" type="presParOf" srcId="{E4CAA205-E9DC-4A78-B0B3-E8F9C2230C3F}" destId="{E1692C39-D686-439D-BDBF-AE21CCC79929}" srcOrd="1" destOrd="0" presId="urn:microsoft.com/office/officeart/2011/layout/CircleProcess"/>
    <dgm:cxn modelId="{3703C9DD-4519-46BC-A41E-DD1DE725FE24}" type="presParOf" srcId="{E1692C39-D686-439D-BDBF-AE21CCC79929}" destId="{DEE52AD6-0740-49C7-9715-05659F221248}" srcOrd="0" destOrd="0" presId="urn:microsoft.com/office/officeart/2011/layout/CircleProcess"/>
    <dgm:cxn modelId="{342EDC4B-DBE9-4230-82F5-0542C4D05B73}" type="presParOf" srcId="{E4CAA205-E9DC-4A78-B0B3-E8F9C2230C3F}" destId="{52788557-BC82-43C8-A3B4-E7DE84E700D8}" srcOrd="2" destOrd="0" presId="urn:microsoft.com/office/officeart/2011/layout/CircleProcess"/>
    <dgm:cxn modelId="{05F94ADA-9109-4280-A362-8886B4F910BC}" type="presParOf" srcId="{E4CAA205-E9DC-4A78-B0B3-E8F9C2230C3F}" destId="{D82E431A-1FE7-41B4-91A2-76A5761E5668}" srcOrd="3" destOrd="0" presId="urn:microsoft.com/office/officeart/2011/layout/CircleProcess"/>
    <dgm:cxn modelId="{EBC00E51-74E1-421E-A4BF-2D3C68430DED}" type="presParOf" srcId="{D82E431A-1FE7-41B4-91A2-76A5761E5668}" destId="{4A427CF1-6A87-450A-8767-A8F4D60BB2E3}" srcOrd="0" destOrd="0" presId="urn:microsoft.com/office/officeart/2011/layout/CircleProcess"/>
    <dgm:cxn modelId="{5A853A3D-F1F0-47E7-92C8-C1C617536284}" type="presParOf" srcId="{E4CAA205-E9DC-4A78-B0B3-E8F9C2230C3F}" destId="{76799EF6-5DF8-4394-A68D-71706E100B0B}" srcOrd="4" destOrd="0" presId="urn:microsoft.com/office/officeart/2011/layout/CircleProcess"/>
    <dgm:cxn modelId="{A8A335C2-EB71-4483-93CD-FDCCBB3C775D}" type="presParOf" srcId="{76799EF6-5DF8-4394-A68D-71706E100B0B}" destId="{42DF1F09-6063-45F1-B690-5506970C1723}" srcOrd="0" destOrd="0" presId="urn:microsoft.com/office/officeart/2011/layout/CircleProcess"/>
    <dgm:cxn modelId="{36DED8C4-3C7B-4FC4-923B-7C0C82BD143D}" type="presParOf" srcId="{E4CAA205-E9DC-4A78-B0B3-E8F9C2230C3F}" destId="{ED15D8BD-2176-497C-BB4C-14970B2BA1C2}" srcOrd="5" destOrd="0" presId="urn:microsoft.com/office/officeart/2011/layout/CircleProcess"/>
    <dgm:cxn modelId="{BC3B6A27-71CD-4A7F-B656-7624D7C57D98}" type="presParOf" srcId="{E4CAA205-E9DC-4A78-B0B3-E8F9C2230C3F}" destId="{4C1ADFFA-E8EF-43A3-AE58-E48C94173CB9}" srcOrd="6" destOrd="0" presId="urn:microsoft.com/office/officeart/2011/layout/CircleProcess"/>
    <dgm:cxn modelId="{EDA26752-2FD4-47A4-AB1E-25C189BB9B0A}" type="presParOf" srcId="{4C1ADFFA-E8EF-43A3-AE58-E48C94173CB9}" destId="{A5719DE9-579F-48D8-AD85-055F14D89EAF}" srcOrd="0" destOrd="0" presId="urn:microsoft.com/office/officeart/2011/layout/CircleProcess"/>
    <dgm:cxn modelId="{342E5B18-69A5-45C5-9A7F-B5CD0845F2EF}" type="presParOf" srcId="{E4CAA205-E9DC-4A78-B0B3-E8F9C2230C3F}" destId="{3BBB03B4-FB35-4A3A-8903-DE92C628D901}" srcOrd="7" destOrd="0" presId="urn:microsoft.com/office/officeart/2011/layout/CircleProcess"/>
    <dgm:cxn modelId="{D85BDF85-BC4A-408F-82BB-8135FE8E58B4}" type="presParOf" srcId="{3BBB03B4-FB35-4A3A-8903-DE92C628D901}" destId="{E9DC2575-14FF-4F55-B9F6-47C14092E951}" srcOrd="0" destOrd="0" presId="urn:microsoft.com/office/officeart/2011/layout/CircleProcess"/>
    <dgm:cxn modelId="{46CA291E-6447-41CC-A987-55C72CB888D2}" type="presParOf" srcId="{E4CAA205-E9DC-4A78-B0B3-E8F9C2230C3F}" destId="{41860AF4-F724-446B-92E3-36819033654B}" srcOrd="8" destOrd="0" presId="urn:microsoft.com/office/officeart/2011/layout/CircleProcess"/>
    <dgm:cxn modelId="{7D96B1A7-BBAD-4B64-9129-B4FA69325267}" type="presParOf" srcId="{E4CAA205-E9DC-4A78-B0B3-E8F9C2230C3F}" destId="{A66EE6D2-3E10-4E88-97ED-4C255EA68C69}" srcOrd="9" destOrd="0" presId="urn:microsoft.com/office/officeart/2011/layout/CircleProcess"/>
    <dgm:cxn modelId="{892F7B45-39BF-47BD-A69D-8DF8389913D4}" type="presParOf" srcId="{A66EE6D2-3E10-4E88-97ED-4C255EA68C69}" destId="{3A39463B-F1EB-46C3-946B-8FAE7139A50C}" srcOrd="0" destOrd="0" presId="urn:microsoft.com/office/officeart/2011/layout/CircleProcess"/>
    <dgm:cxn modelId="{FDE0A374-B8EB-4603-A4C5-947AEAD6B90E}" type="presParOf" srcId="{E4CAA205-E9DC-4A78-B0B3-E8F9C2230C3F}" destId="{1E8F2139-3F15-48EF-9837-62AF3B53B35B}" srcOrd="10" destOrd="0" presId="urn:microsoft.com/office/officeart/2011/layout/CircleProcess"/>
    <dgm:cxn modelId="{C9B41457-C0E1-4E4C-B341-77B4A1BBD0CD}" type="presParOf" srcId="{1E8F2139-3F15-48EF-9837-62AF3B53B35B}" destId="{B048CF3C-8479-4D6B-94B4-9BC1248AFD2D}" srcOrd="0" destOrd="0" presId="urn:microsoft.com/office/officeart/2011/layout/CircleProcess"/>
    <dgm:cxn modelId="{BC61129F-9274-45F7-96F9-AB75FD836E76}" type="presParOf" srcId="{E4CAA205-E9DC-4A78-B0B3-E8F9C2230C3F}" destId="{FB93DD81-8EBE-45B4-B93E-05A5D930A470}"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7521B-DF20-490C-93B1-70E95A6CA999}">
      <dsp:nvSpPr>
        <dsp:cNvPr id="0" name=""/>
        <dsp:cNvSpPr/>
      </dsp:nvSpPr>
      <dsp:spPr>
        <a:xfrm>
          <a:off x="5068288" y="1320752"/>
          <a:ext cx="1516826" cy="15169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E52AD6-0740-49C7-9715-05659F221248}">
      <dsp:nvSpPr>
        <dsp:cNvPr id="0" name=""/>
        <dsp:cNvSpPr/>
      </dsp:nvSpPr>
      <dsp:spPr>
        <a:xfrm>
          <a:off x="5119023" y="1371325"/>
          <a:ext cx="1416008" cy="14157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Healthy Horse? </a:t>
          </a:r>
        </a:p>
      </dsp:txBody>
      <dsp:txXfrm>
        <a:off x="5321310" y="1573614"/>
        <a:ext cx="1011434" cy="1011180"/>
      </dsp:txXfrm>
    </dsp:sp>
    <dsp:sp modelId="{4A427CF1-6A87-450A-8767-A8F4D60BB2E3}">
      <dsp:nvSpPr>
        <dsp:cNvPr id="0" name=""/>
        <dsp:cNvSpPr/>
      </dsp:nvSpPr>
      <dsp:spPr>
        <a:xfrm rot="2700000">
          <a:off x="3494210" y="1320646"/>
          <a:ext cx="1516851" cy="151685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DF1F09-6063-45F1-B690-5506970C1723}">
      <dsp:nvSpPr>
        <dsp:cNvPr id="0" name=""/>
        <dsp:cNvSpPr/>
      </dsp:nvSpPr>
      <dsp:spPr>
        <a:xfrm>
          <a:off x="3551461" y="1371325"/>
          <a:ext cx="1416008" cy="14157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Signs</a:t>
          </a:r>
        </a:p>
        <a:p>
          <a:pPr marL="0" lvl="0" indent="0" algn="ctr"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3-8 weeks</a:t>
          </a:r>
        </a:p>
      </dsp:txBody>
      <dsp:txXfrm>
        <a:off x="3753748" y="1573614"/>
        <a:ext cx="1011434" cy="1011180"/>
      </dsp:txXfrm>
    </dsp:sp>
    <dsp:sp modelId="{A5719DE9-579F-48D8-AD85-055F14D89EAF}">
      <dsp:nvSpPr>
        <dsp:cNvPr id="0" name=""/>
        <dsp:cNvSpPr/>
      </dsp:nvSpPr>
      <dsp:spPr>
        <a:xfrm rot="2700000">
          <a:off x="1933153" y="1320646"/>
          <a:ext cx="1516851" cy="151685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DC2575-14FF-4F55-B9F6-47C14092E951}">
      <dsp:nvSpPr>
        <dsp:cNvPr id="0" name=""/>
        <dsp:cNvSpPr/>
      </dsp:nvSpPr>
      <dsp:spPr>
        <a:xfrm>
          <a:off x="1981337" y="1383274"/>
          <a:ext cx="1416008" cy="14157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Incubation</a:t>
          </a:r>
        </a:p>
        <a:p>
          <a:pPr marL="0" lvl="0" indent="0" algn="ctr"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3 -21 days</a:t>
          </a:r>
        </a:p>
      </dsp:txBody>
      <dsp:txXfrm>
        <a:off x="2183624" y="1585563"/>
        <a:ext cx="1011434" cy="1011180"/>
      </dsp:txXfrm>
    </dsp:sp>
    <dsp:sp modelId="{3A39463B-F1EB-46C3-946B-8FAE7139A50C}">
      <dsp:nvSpPr>
        <dsp:cNvPr id="0" name=""/>
        <dsp:cNvSpPr/>
      </dsp:nvSpPr>
      <dsp:spPr>
        <a:xfrm rot="2700000">
          <a:off x="365592" y="1320646"/>
          <a:ext cx="1516851" cy="151685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48CF3C-8479-4D6B-94B4-9BC1248AFD2D}">
      <dsp:nvSpPr>
        <dsp:cNvPr id="0" name=""/>
        <dsp:cNvSpPr/>
      </dsp:nvSpPr>
      <dsp:spPr>
        <a:xfrm>
          <a:off x="402349" y="1371325"/>
          <a:ext cx="1416008" cy="141575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Healthy Horse</a:t>
          </a:r>
        </a:p>
        <a:p>
          <a:pPr marL="0" lvl="0" indent="0" algn="ctr" defTabSz="711200">
            <a:lnSpc>
              <a:spcPct val="90000"/>
            </a:lnSpc>
            <a:spcBef>
              <a:spcPct val="0"/>
            </a:spcBef>
            <a:spcAft>
              <a:spcPct val="35000"/>
            </a:spcAft>
            <a:buNone/>
          </a:pPr>
          <a:r>
            <a:rPr lang="en-GB" sz="1400" kern="1200" dirty="0">
              <a:latin typeface="Lato" panose="020F0502020204030203" pitchFamily="34" charset="0"/>
              <a:ea typeface="Lato" panose="020F0502020204030203" pitchFamily="34" charset="0"/>
              <a:cs typeface="Lato" panose="020F0502020204030203" pitchFamily="34" charset="0"/>
            </a:rPr>
            <a:t>(susceptible)</a:t>
          </a:r>
        </a:p>
      </dsp:txBody>
      <dsp:txXfrm>
        <a:off x="604636" y="1573614"/>
        <a:ext cx="1011434" cy="101118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F661CF-BAE2-4306-A265-3D459059E685}" type="datetimeFigureOut">
              <a:rPr lang="en-GB" smtClean="0"/>
              <a:t>13/12/2018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2D6253-1CB3-480C-A3F2-1DCFF671C8C5}" type="slidenum">
              <a:rPr lang="en-GB" smtClean="0"/>
              <a:t>‹#›</a:t>
            </a:fld>
            <a:endParaRPr lang="en-GB"/>
          </a:p>
        </p:txBody>
      </p:sp>
    </p:spTree>
    <p:extLst>
      <p:ext uri="{BB962C8B-B14F-4D97-AF65-F5344CB8AC3E}">
        <p14:creationId xmlns:p14="http://schemas.microsoft.com/office/powerpoint/2010/main" val="376029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96889-5420-4A89-8906-AD481A4B904A}" type="datetimeFigureOut">
              <a:rPr lang="en-GB" smtClean="0"/>
              <a:t>13/12/2018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6EE22-520A-498A-B1A9-0FEAFE9AE057}" type="slidenum">
              <a:rPr lang="en-GB" smtClean="0"/>
              <a:t>‹#›</a:t>
            </a:fld>
            <a:endParaRPr lang="en-GB"/>
          </a:p>
        </p:txBody>
      </p:sp>
    </p:spTree>
    <p:extLst>
      <p:ext uri="{BB962C8B-B14F-4D97-AF65-F5344CB8AC3E}">
        <p14:creationId xmlns:p14="http://schemas.microsoft.com/office/powerpoint/2010/main" val="3948453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76EE22-520A-498A-B1A9-0FEAFE9AE057}" type="slidenum">
              <a:rPr lang="en-GB" smtClean="0"/>
              <a:t>1</a:t>
            </a:fld>
            <a:endParaRPr lang="en-GB"/>
          </a:p>
        </p:txBody>
      </p:sp>
    </p:spTree>
    <p:extLst>
      <p:ext uri="{BB962C8B-B14F-4D97-AF65-F5344CB8AC3E}">
        <p14:creationId xmlns:p14="http://schemas.microsoft.com/office/powerpoint/2010/main" val="37810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Film footage showing chondroids removal using an endoscopic memory wire basket. Physical removal of chondroids as the source of infection, followed by flushing the pouch and then subsequent retesting to ensure the horse is now infection-free means the horse presents no further risk.</a:t>
            </a:r>
          </a:p>
          <a:p>
            <a:endParaRPr lang="en-GB" dirty="0"/>
          </a:p>
          <a:p>
            <a:r>
              <a:rPr lang="en-GB" dirty="0"/>
              <a:t>Some horses can have one small chondroids, others may have more than 100. We’ll look at how long it takes to treat a strangles carrier shortly.</a:t>
            </a:r>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10</a:t>
            </a:fld>
            <a:endParaRPr lang="en-GB"/>
          </a:p>
        </p:txBody>
      </p:sp>
    </p:spTree>
    <p:extLst>
      <p:ext uri="{BB962C8B-B14F-4D97-AF65-F5344CB8AC3E}">
        <p14:creationId xmlns:p14="http://schemas.microsoft.com/office/powerpoint/2010/main" val="112263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Carriers are believed to be a key reason that strangles remains endemic in the UK. Ensuring horses who go through the disease are routinely tested </a:t>
            </a:r>
            <a:r>
              <a:rPr lang="en-GB" u="sng" dirty="0"/>
              <a:t>after</a:t>
            </a:r>
            <a:r>
              <a:rPr lang="en-GB" dirty="0"/>
              <a:t> their recovery and treated if they are found to be developing chondroids is absolutely key to tackling the spread of the disease.</a:t>
            </a:r>
          </a:p>
        </p:txBody>
      </p:sp>
      <p:sp>
        <p:nvSpPr>
          <p:cNvPr id="4" name="Slide Number Placeholder 3"/>
          <p:cNvSpPr>
            <a:spLocks noGrp="1"/>
          </p:cNvSpPr>
          <p:nvPr>
            <p:ph type="sldNum" sz="quarter" idx="10"/>
          </p:nvPr>
        </p:nvSpPr>
        <p:spPr/>
        <p:txBody>
          <a:bodyPr/>
          <a:lstStyle/>
          <a:p>
            <a:fld id="{1976EE22-520A-498A-B1A9-0FEAFE9AE057}" type="slidenum">
              <a:rPr lang="en-GB" smtClean="0"/>
              <a:t>11</a:t>
            </a:fld>
            <a:endParaRPr lang="en-GB"/>
          </a:p>
        </p:txBody>
      </p:sp>
    </p:spTree>
    <p:extLst>
      <p:ext uri="{BB962C8B-B14F-4D97-AF65-F5344CB8AC3E}">
        <p14:creationId xmlns:p14="http://schemas.microsoft.com/office/powerpoint/2010/main" val="135723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Good disease prevention starts with having the basic equipment to be able to isolate / quarantine (explain they are often used interchangeably and generally mean the same thing. We us quarantine internally but isolation or separation may be preferred as long as it doesn’t mislead – horses can be isolated in pairs or as a group.</a:t>
            </a:r>
          </a:p>
          <a:p>
            <a:endParaRPr lang="en-GB" dirty="0"/>
          </a:p>
          <a:p>
            <a:r>
              <a:rPr lang="en-GB" dirty="0"/>
              <a:t>Isolation or quarantine can be used as a precaution for new arrivals, when a horse returns from an event, if the horse is thought to be ‘at risk’ having possibly been exposed OR, in an outbreak situation where sick horses need to be kept separate from ‘at risk’ and from ‘low risk’</a:t>
            </a:r>
          </a:p>
          <a:p>
            <a:endParaRPr lang="en-GB" dirty="0"/>
          </a:p>
          <a:p>
            <a:r>
              <a:rPr lang="en-GB" dirty="0"/>
              <a:t>Quarantine is a cornerstone of infectious disease prevention for new arrivals.  Isolation alone won’t prevent a carrier coming onto the yard – testing is needed to identify these horses. However, a horse incubating disease should be identified if their health is monitored. Taking rectal temperature daily is key to catching disease at the earliest opportunity.</a:t>
            </a:r>
          </a:p>
          <a:p>
            <a:endParaRPr lang="en-GB" dirty="0"/>
          </a:p>
          <a:p>
            <a:r>
              <a:rPr lang="en-GB" b="1" dirty="0"/>
              <a:t>Short ‘how-to’ films and downloadable resources on setting up and using isolation areas are all available on Redwings Strangles Hub at www.redwings.co.uk/strangles</a:t>
            </a:r>
          </a:p>
        </p:txBody>
      </p:sp>
      <p:sp>
        <p:nvSpPr>
          <p:cNvPr id="4" name="Slide Number Placeholder 3"/>
          <p:cNvSpPr>
            <a:spLocks noGrp="1"/>
          </p:cNvSpPr>
          <p:nvPr>
            <p:ph type="sldNum" sz="quarter" idx="10"/>
          </p:nvPr>
        </p:nvSpPr>
        <p:spPr/>
        <p:txBody>
          <a:bodyPr/>
          <a:lstStyle/>
          <a:p>
            <a:fld id="{1976EE22-520A-498A-B1A9-0FEAFE9AE057}" type="slidenum">
              <a:rPr lang="en-GB" smtClean="0"/>
              <a:t>12</a:t>
            </a:fld>
            <a:endParaRPr lang="en-GB"/>
          </a:p>
        </p:txBody>
      </p:sp>
    </p:spTree>
    <p:extLst>
      <p:ext uri="{BB962C8B-B14F-4D97-AF65-F5344CB8AC3E}">
        <p14:creationId xmlns:p14="http://schemas.microsoft.com/office/powerpoint/2010/main" val="70194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Quarantine can protect yards from horses who are incubating disease, but to screen for strangles carriers or horses in the recovery phase a test is needed. The same tests are used in an outbreak situation but might need to be interpreted differently to identify infected horses.</a:t>
            </a:r>
          </a:p>
          <a:p>
            <a:endParaRPr lang="en-GB" dirty="0"/>
          </a:p>
          <a:p>
            <a:r>
              <a:rPr lang="en-GB" dirty="0"/>
              <a:t>Unlike many tests that are conducted primarily to identify what a patient is suffering from, tests for strangles are not only used in sick horses but more commonly on outwardly healthy horses to identify carriers.</a:t>
            </a:r>
          </a:p>
          <a:p>
            <a:endParaRPr lang="en-GB" dirty="0"/>
          </a:p>
          <a:p>
            <a:r>
              <a:rPr lang="en-GB" dirty="0"/>
              <a:t>Blood tests can tell us if a horse has strangles antibodies circulating in their system. A paired test is commonly used as knowing whether antibody levels are rising, falling or consistent gives us much more information. It can take two weeks for a newly infected horse to begin to produce antibodies, so quarantine is still a key part of the testing process. Depending on blood test results, a horse may require guttural pouch endoscopy to provide a specific answer as to whether the horse is infected or not</a:t>
            </a:r>
          </a:p>
          <a:p>
            <a:endParaRPr lang="en-GB" dirty="0"/>
          </a:p>
          <a:p>
            <a:r>
              <a:rPr lang="en-GB" dirty="0"/>
              <a:t>Testing – guttural pouch endoscopy is the gold standard – it allows a vet to take samples from directly inside the guttural pouch to be sent away for testing, as well as being able to visually examine the inside of the pouch to check for chondroids, draining abscesses or inflammation.</a:t>
            </a:r>
          </a:p>
          <a:p>
            <a:endParaRPr lang="en-GB" dirty="0"/>
          </a:p>
          <a:p>
            <a:r>
              <a:rPr lang="en-GB" dirty="0"/>
              <a:t>Research shows nasal swabbing is less accurate – it is also no less intrusive in fact scoping can be preferable for the horse</a:t>
            </a:r>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13</a:t>
            </a:fld>
            <a:endParaRPr lang="en-GB"/>
          </a:p>
        </p:txBody>
      </p:sp>
    </p:spTree>
    <p:extLst>
      <p:ext uri="{BB962C8B-B14F-4D97-AF65-F5344CB8AC3E}">
        <p14:creationId xmlns:p14="http://schemas.microsoft.com/office/powerpoint/2010/main" val="4197570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It is possible to prevent strangles from entering premises – although continuous vigilance is required. </a:t>
            </a:r>
          </a:p>
          <a:p>
            <a:endParaRPr lang="en-GB" dirty="0"/>
          </a:p>
          <a:p>
            <a:r>
              <a:rPr lang="en-GB" dirty="0"/>
              <a:t>Strangles can be eliminated from premises – need to plan and takes effort BUT… outbreaks incentivise this and yards often are motivated in these circumstances. </a:t>
            </a:r>
          </a:p>
          <a:p>
            <a:endParaRPr lang="en-GB" dirty="0"/>
          </a:p>
          <a:p>
            <a:pPr lvl="0">
              <a:defRPr/>
            </a:pPr>
            <a:r>
              <a:rPr lang="en-GB" dirty="0"/>
              <a:t>Promote the benefits of involving vets when yards deciding their screening protocol to talk through pros and cons of the approach and the practicalities in relation to their own facilities and circumstances</a:t>
            </a:r>
          </a:p>
          <a:p>
            <a:endParaRPr lang="en-GB" dirty="0"/>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14</a:t>
            </a:fld>
            <a:endParaRPr lang="en-GB"/>
          </a:p>
        </p:txBody>
      </p:sp>
    </p:spTree>
    <p:extLst>
      <p:ext uri="{BB962C8B-B14F-4D97-AF65-F5344CB8AC3E}">
        <p14:creationId xmlns:p14="http://schemas.microsoft.com/office/powerpoint/2010/main" val="1216582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49"/>
            <a:ext cx="5486400" cy="4014107"/>
          </a:xfrm>
        </p:spPr>
        <p:txBody>
          <a:bodyPr/>
          <a:lstStyle/>
          <a:p>
            <a:pPr marL="228600" indent="-228600">
              <a:buFont typeface="+mj-lt"/>
              <a:buAutoNum type="arabicPeriod"/>
            </a:pPr>
            <a:r>
              <a:rPr lang="en-GB" dirty="0"/>
              <a:t>This is a common</a:t>
            </a:r>
            <a:r>
              <a:rPr lang="en-GB" baseline="0" dirty="0"/>
              <a:t> misconception (37% of respondents to Redwings strangles survey believed strangles is airborne) and this could undermine owners motivation to quarantine. But</a:t>
            </a:r>
            <a:r>
              <a:rPr lang="en-GB" dirty="0"/>
              <a:t> s</a:t>
            </a:r>
            <a:r>
              <a:rPr lang="en-GB" baseline="0" dirty="0"/>
              <a:t>trangles is</a:t>
            </a:r>
            <a:r>
              <a:rPr lang="en-GB" dirty="0"/>
              <a:t> a disease of</a:t>
            </a:r>
            <a:r>
              <a:rPr lang="en-GB" baseline="0" dirty="0"/>
              <a:t> contact and much easier to contain than flu</a:t>
            </a:r>
            <a:endParaRPr lang="en-GB" dirty="0"/>
          </a:p>
          <a:p>
            <a:pPr marL="228600" indent="-228600">
              <a:buFont typeface="+mj-lt"/>
              <a:buAutoNum type="arabicPeriod"/>
            </a:pPr>
            <a:r>
              <a:rPr lang="en-GB" dirty="0"/>
              <a:t>Yes, recent</a:t>
            </a:r>
            <a:r>
              <a:rPr lang="en-GB" baseline="0" dirty="0"/>
              <a:t> research has found that  bacteria may survive just 1-2 days in a hot dry environment but much longer in cool damp conditions and in water. Fields should be</a:t>
            </a:r>
            <a:r>
              <a:rPr lang="en-GB" dirty="0"/>
              <a:t> unused</a:t>
            </a:r>
            <a:r>
              <a:rPr lang="en-GB" baseline="0" dirty="0"/>
              <a:t> for at least 2 weeks and water troughs cleaned and disinfected after contact with strangles positive cases</a:t>
            </a:r>
            <a:endParaRPr lang="en-GB" dirty="0"/>
          </a:p>
          <a:p>
            <a:pPr marL="228600" indent="-228600">
              <a:buAutoNum type="arabicPeriod" startAt="3"/>
            </a:pPr>
            <a:r>
              <a:rPr lang="en-GB" dirty="0"/>
              <a:t>Yes.</a:t>
            </a:r>
            <a:r>
              <a:rPr lang="en-GB" baseline="0" dirty="0"/>
              <a:t> Preventing nose to nose contact is key in</a:t>
            </a:r>
            <a:r>
              <a:rPr lang="en-GB" dirty="0"/>
              <a:t> a paddock – use electric tape to create a second line of fencing that creates a buffer zone</a:t>
            </a:r>
          </a:p>
          <a:p>
            <a:pPr marL="228600" indent="-228600">
              <a:buAutoNum type="arabicPeriod" startAt="3"/>
            </a:pPr>
            <a:r>
              <a:rPr lang="en-GB" dirty="0"/>
              <a:t>Three weeks (two weeks was previously recommended period, but this has been updated to reflect recorded cases of horses taking up to three weeks to show signs of disease after contact with bacteria</a:t>
            </a:r>
          </a:p>
          <a:p>
            <a:pPr marL="228600" indent="-228600">
              <a:buFontTx/>
              <a:buAutoNum type="arabicPeriod" startAt="3"/>
            </a:pPr>
            <a:r>
              <a:rPr lang="en-GB" dirty="0"/>
              <a:t>A temperature above 38.5</a:t>
            </a:r>
            <a:r>
              <a:rPr lang="en-GB" baseline="30000" dirty="0"/>
              <a:t>o</a:t>
            </a:r>
            <a:r>
              <a:rPr lang="en-GB" dirty="0"/>
              <a:t> Horse</a:t>
            </a:r>
            <a:r>
              <a:rPr lang="en-GB" baseline="0" dirty="0"/>
              <a:t> owners who regularly take resting temperature and therefore know their horse’s ‘normal’ are able to spot fever early. It is worth training horses to accept the thermometer (work with someone holding and giving well-timed rewards at the head) is useful for safe working around the rear end of the horse</a:t>
            </a:r>
          </a:p>
          <a:p>
            <a:pPr marL="228600" indent="-228600">
              <a:buFontTx/>
              <a:buAutoNum type="arabicPeriod" startAt="3"/>
            </a:pPr>
            <a:r>
              <a:rPr lang="en-GB" dirty="0"/>
              <a:t>Up to eight weeks. It can be tempting to release a horse from quarantine because he looks well, without realising the risk. Testing is the best way to be sure a horse is no longer infectious.</a:t>
            </a:r>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15</a:t>
            </a:fld>
            <a:endParaRPr lang="en-GB"/>
          </a:p>
        </p:txBody>
      </p:sp>
    </p:spTree>
    <p:extLst>
      <p:ext uri="{BB962C8B-B14F-4D97-AF65-F5344CB8AC3E}">
        <p14:creationId xmlns:p14="http://schemas.microsoft.com/office/powerpoint/2010/main" val="675911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76EE22-520A-498A-B1A9-0FEAFE9AE057}" type="slidenum">
              <a:rPr lang="en-GB" smtClean="0"/>
              <a:t>16</a:t>
            </a:fld>
            <a:endParaRPr lang="en-GB"/>
          </a:p>
        </p:txBody>
      </p:sp>
    </p:spTree>
    <p:extLst>
      <p:ext uri="{BB962C8B-B14F-4D97-AF65-F5344CB8AC3E}">
        <p14:creationId xmlns:p14="http://schemas.microsoft.com/office/powerpoint/2010/main" val="2693605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A two-minute film showing how Redwings successfully managed its only strangles outbreak in 23 years of operating a screening programme – during which time it has brought many hundreds of rescued horses into its care from all over the UK</a:t>
            </a:r>
          </a:p>
          <a:p>
            <a:endParaRPr lang="en-GB" dirty="0"/>
          </a:p>
          <a:p>
            <a:r>
              <a:rPr lang="en-GB" dirty="0"/>
              <a:t>As the film shows, although Redwings have a gold standard screening programme for all new horses, they didn’t assume a horse with signs of infectious disease could not have strangles – no system can be 100% effective</a:t>
            </a:r>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17</a:t>
            </a:fld>
            <a:endParaRPr lang="en-GB"/>
          </a:p>
        </p:txBody>
      </p:sp>
    </p:spTree>
    <p:extLst>
      <p:ext uri="{BB962C8B-B14F-4D97-AF65-F5344CB8AC3E}">
        <p14:creationId xmlns:p14="http://schemas.microsoft.com/office/powerpoint/2010/main" val="483928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Redwings wants to share its own experience of outbreak management to show that it can happen to anyone, but by being aware and acting promptly, an outbreak can be quickly and effectively contained and dealt with.</a:t>
            </a:r>
          </a:p>
        </p:txBody>
      </p:sp>
      <p:sp>
        <p:nvSpPr>
          <p:cNvPr id="4" name="Slide Number Placeholder 3"/>
          <p:cNvSpPr>
            <a:spLocks noGrp="1"/>
          </p:cNvSpPr>
          <p:nvPr>
            <p:ph type="sldNum" sz="quarter" idx="10"/>
          </p:nvPr>
        </p:nvSpPr>
        <p:spPr/>
        <p:txBody>
          <a:bodyPr/>
          <a:lstStyle/>
          <a:p>
            <a:fld id="{1976EE22-520A-498A-B1A9-0FEAFE9AE057}" type="slidenum">
              <a:rPr lang="en-GB" smtClean="0"/>
              <a:t>18</a:t>
            </a:fld>
            <a:endParaRPr lang="en-GB"/>
          </a:p>
        </p:txBody>
      </p:sp>
    </p:spTree>
    <p:extLst>
      <p:ext uri="{BB962C8B-B14F-4D97-AF65-F5344CB8AC3E}">
        <p14:creationId xmlns:p14="http://schemas.microsoft.com/office/powerpoint/2010/main" val="401795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Redwings strangles survey was run in 2016 and completed by more than 2,000 horse owners across the UK. The results show that people do worry about strangles and want to do more to protect horses from it.</a:t>
            </a:r>
          </a:p>
          <a:p>
            <a:endParaRPr lang="en-GB" dirty="0"/>
          </a:p>
          <a:p>
            <a:r>
              <a:rPr lang="en-GB" dirty="0"/>
              <a:t>It also showed that the desire for change isn’t yet reflected in the norms we see in the equestrian community. The Stamp Out Strangles campaign wants to </a:t>
            </a:r>
            <a:r>
              <a:rPr lang="en-GB" dirty="0" err="1"/>
              <a:t>galavanise</a:t>
            </a:r>
            <a:r>
              <a:rPr lang="en-GB" dirty="0"/>
              <a:t> the intention to do more to tackle strangles, give people information and practical ideas, and encourage them to work with their vet – who will be able to show them that protecting horses is probably easier than they think!</a:t>
            </a:r>
          </a:p>
        </p:txBody>
      </p:sp>
      <p:sp>
        <p:nvSpPr>
          <p:cNvPr id="4" name="Slide Number Placeholder 3"/>
          <p:cNvSpPr>
            <a:spLocks noGrp="1"/>
          </p:cNvSpPr>
          <p:nvPr>
            <p:ph type="sldNum" sz="quarter" idx="10"/>
          </p:nvPr>
        </p:nvSpPr>
        <p:spPr/>
        <p:txBody>
          <a:bodyPr/>
          <a:lstStyle/>
          <a:p>
            <a:fld id="{1976EE22-520A-498A-B1A9-0FEAFE9AE057}" type="slidenum">
              <a:rPr lang="en-GB" smtClean="0"/>
              <a:t>19</a:t>
            </a:fld>
            <a:endParaRPr lang="en-GB"/>
          </a:p>
        </p:txBody>
      </p:sp>
    </p:spTree>
    <p:extLst>
      <p:ext uri="{BB962C8B-B14F-4D97-AF65-F5344CB8AC3E}">
        <p14:creationId xmlns:p14="http://schemas.microsoft.com/office/powerpoint/2010/main" val="238601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defRPr/>
            </a:pPr>
            <a:r>
              <a:rPr lang="en-GB" dirty="0"/>
              <a:t>Welcome and thank you for recognising the importance of updating yourselves on this common infection. It could be easy to become complacent about strangles, after all it’s been around a very long time (evidence from the middle ages!), but in the last couple of decades knowledge about the disease meant we know so much more that can help us reduce risk of infection; lessen the suffering of individual horses and ensure fewer yards and events are cancelled due to outbreak scares. </a:t>
            </a:r>
          </a:p>
          <a:p>
            <a:pPr lvl="0">
              <a:defRPr/>
            </a:pPr>
            <a:endParaRPr lang="en-GB" dirty="0"/>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2</a:t>
            </a:fld>
            <a:endParaRPr lang="en-GB"/>
          </a:p>
        </p:txBody>
      </p:sp>
    </p:spTree>
    <p:extLst>
      <p:ext uri="{BB962C8B-B14F-4D97-AF65-F5344CB8AC3E}">
        <p14:creationId xmlns:p14="http://schemas.microsoft.com/office/powerpoint/2010/main" val="1218466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Redwings has developed the Stamp Out Strangles pledge to help yard managers and horse owners take a practical, proactive approach to protecting themselves, their horses and their businesses from the disease.</a:t>
            </a:r>
          </a:p>
          <a:p>
            <a:br>
              <a:rPr lang="en-GB" dirty="0"/>
            </a:br>
            <a:r>
              <a:rPr lang="en-GB" dirty="0"/>
              <a:t>Pledgers will receive regular e-alerts to share the latest information and top tips on strangles prevention to keep the topic in people’s minds and translated into practical action that can really make a difference</a:t>
            </a:r>
          </a:p>
        </p:txBody>
      </p:sp>
      <p:sp>
        <p:nvSpPr>
          <p:cNvPr id="4" name="Slide Number Placeholder 3"/>
          <p:cNvSpPr>
            <a:spLocks noGrp="1"/>
          </p:cNvSpPr>
          <p:nvPr>
            <p:ph type="sldNum" sz="quarter" idx="10"/>
          </p:nvPr>
        </p:nvSpPr>
        <p:spPr/>
        <p:txBody>
          <a:bodyPr/>
          <a:lstStyle/>
          <a:p>
            <a:fld id="{1976EE22-520A-498A-B1A9-0FEAFE9AE057}" type="slidenum">
              <a:rPr lang="en-GB" smtClean="0"/>
              <a:t>20</a:t>
            </a:fld>
            <a:endParaRPr lang="en-GB"/>
          </a:p>
        </p:txBody>
      </p:sp>
    </p:spTree>
    <p:extLst>
      <p:ext uri="{BB962C8B-B14F-4D97-AF65-F5344CB8AC3E}">
        <p14:creationId xmlns:p14="http://schemas.microsoft.com/office/powerpoint/2010/main" val="81831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Sarah has taken the Stamp Out Strangles Yard Manager pledge. The yard has well-established screening and biosecurity practices of a high standard and demonstrate how taking a proactive approach is not only possible and practical for a successful business, but actually enhances their reputation and sets standards in the local area.  </a:t>
            </a:r>
          </a:p>
        </p:txBody>
      </p:sp>
      <p:sp>
        <p:nvSpPr>
          <p:cNvPr id="4" name="Slide Number Placeholder 3"/>
          <p:cNvSpPr>
            <a:spLocks noGrp="1"/>
          </p:cNvSpPr>
          <p:nvPr>
            <p:ph type="sldNum" sz="quarter" idx="10"/>
          </p:nvPr>
        </p:nvSpPr>
        <p:spPr/>
        <p:txBody>
          <a:bodyPr/>
          <a:lstStyle/>
          <a:p>
            <a:fld id="{1976EE22-520A-498A-B1A9-0FEAFE9AE057}" type="slidenum">
              <a:rPr lang="en-GB" smtClean="0"/>
              <a:t>21</a:t>
            </a:fld>
            <a:endParaRPr lang="en-GB"/>
          </a:p>
        </p:txBody>
      </p:sp>
    </p:spTree>
    <p:extLst>
      <p:ext uri="{BB962C8B-B14F-4D97-AF65-F5344CB8AC3E}">
        <p14:creationId xmlns:p14="http://schemas.microsoft.com/office/powerpoint/2010/main" val="3713624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Jemima is a horse owner who uses the livery yard managed by Sarah (previous slide). It is vital that yard managers and horse owners work together to make disease-prevention strategies effective. The equal importance of these two roles is reflected in the Stamp Out Strangles pledge </a:t>
            </a:r>
          </a:p>
        </p:txBody>
      </p:sp>
      <p:sp>
        <p:nvSpPr>
          <p:cNvPr id="4" name="Slide Number Placeholder 3"/>
          <p:cNvSpPr>
            <a:spLocks noGrp="1"/>
          </p:cNvSpPr>
          <p:nvPr>
            <p:ph type="sldNum" sz="quarter" idx="10"/>
          </p:nvPr>
        </p:nvSpPr>
        <p:spPr/>
        <p:txBody>
          <a:bodyPr/>
          <a:lstStyle/>
          <a:p>
            <a:fld id="{1976EE22-520A-498A-B1A9-0FEAFE9AE057}" type="slidenum">
              <a:rPr lang="en-GB" smtClean="0"/>
              <a:t>22</a:t>
            </a:fld>
            <a:endParaRPr lang="en-GB"/>
          </a:p>
        </p:txBody>
      </p:sp>
    </p:spTree>
    <p:extLst>
      <p:ext uri="{BB962C8B-B14F-4D97-AF65-F5344CB8AC3E}">
        <p14:creationId xmlns:p14="http://schemas.microsoft.com/office/powerpoint/2010/main" val="4027090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76EE22-520A-498A-B1A9-0FEAFE9AE057}" type="slidenum">
              <a:rPr lang="en-GB" smtClean="0"/>
              <a:t>23</a:t>
            </a:fld>
            <a:endParaRPr lang="en-GB"/>
          </a:p>
        </p:txBody>
      </p:sp>
    </p:spTree>
    <p:extLst>
      <p:ext uri="{BB962C8B-B14F-4D97-AF65-F5344CB8AC3E}">
        <p14:creationId xmlns:p14="http://schemas.microsoft.com/office/powerpoint/2010/main" val="2535809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This is a picture of Dancer, the foal in the first slide (with Andrew Waller’s quote) after recovery from severe strangles. Her mother also tested positive on arrival at Redwings, but was in the recovery phase of the disease</a:t>
            </a:r>
          </a:p>
        </p:txBody>
      </p:sp>
      <p:sp>
        <p:nvSpPr>
          <p:cNvPr id="4" name="Slide Number Placeholder 3"/>
          <p:cNvSpPr>
            <a:spLocks noGrp="1"/>
          </p:cNvSpPr>
          <p:nvPr>
            <p:ph type="sldNum" sz="quarter" idx="10"/>
          </p:nvPr>
        </p:nvSpPr>
        <p:spPr/>
        <p:txBody>
          <a:bodyPr/>
          <a:lstStyle/>
          <a:p>
            <a:fld id="{1976EE22-520A-498A-B1A9-0FEAFE9AE057}" type="slidenum">
              <a:rPr lang="en-GB" smtClean="0"/>
              <a:t>24</a:t>
            </a:fld>
            <a:endParaRPr lang="en-GB"/>
          </a:p>
        </p:txBody>
      </p:sp>
    </p:spTree>
    <p:extLst>
      <p:ext uri="{BB962C8B-B14F-4D97-AF65-F5344CB8AC3E}">
        <p14:creationId xmlns:p14="http://schemas.microsoft.com/office/powerpoint/2010/main" val="1659984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Dr Andrew Waller </a:t>
            </a:r>
          </a:p>
          <a:p>
            <a:endParaRPr lang="en-GB" dirty="0"/>
          </a:p>
          <a:p>
            <a:r>
              <a:rPr lang="en-GB" dirty="0"/>
              <a:t>The photo is a foal called Dancer who was part of a group of horses rescued by Redwings and brought into the charity’s quarantine yard in November 2015. Several of the horses tested positive for strangles and Dancer developed the disease shortly after her arrival. Her case was atypical in that she developed multiple small abscesses around her head and neck. Dancer required intensive veterinary and nursing care, but survived. There is a photo of her with her mother taken a few months later on one of our sanctuary sites at the end of the presentation.</a:t>
            </a:r>
          </a:p>
        </p:txBody>
      </p:sp>
      <p:sp>
        <p:nvSpPr>
          <p:cNvPr id="4" name="Slide Number Placeholder 3"/>
          <p:cNvSpPr>
            <a:spLocks noGrp="1"/>
          </p:cNvSpPr>
          <p:nvPr>
            <p:ph type="sldNum" sz="quarter" idx="10"/>
          </p:nvPr>
        </p:nvSpPr>
        <p:spPr/>
        <p:txBody>
          <a:bodyPr/>
          <a:lstStyle/>
          <a:p>
            <a:fld id="{08A21A9B-E17D-4C5E-963E-22CB7FC2BB0E}" type="slidenum">
              <a:rPr lang="en-GB" smtClean="0"/>
              <a:pPr/>
              <a:t>3</a:t>
            </a:fld>
            <a:endParaRPr lang="en-GB" dirty="0"/>
          </a:p>
        </p:txBody>
      </p:sp>
    </p:spTree>
    <p:extLst>
      <p:ext uri="{BB962C8B-B14F-4D97-AF65-F5344CB8AC3E}">
        <p14:creationId xmlns:p14="http://schemas.microsoft.com/office/powerpoint/2010/main" val="2318812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To put the disease in context… </a:t>
            </a:r>
          </a:p>
          <a:p>
            <a:endParaRPr lang="en-GB" dirty="0"/>
          </a:p>
          <a:p>
            <a:r>
              <a:rPr lang="en-GB" dirty="0"/>
              <a:t>Overarching dilemma is that its widespread, causes suffering (sometimes extreme), all horses are susceptible and carrier status means it doesn’t discriminate – </a:t>
            </a:r>
          </a:p>
          <a:p>
            <a:r>
              <a:rPr lang="en-GB" dirty="0"/>
              <a:t>not a disease of welfare (HRH Princess Anne and 5* event yards to local riding stables) Yet the knowledge and capability to eradicate the disease has never been better!</a:t>
            </a:r>
          </a:p>
          <a:p>
            <a:br>
              <a:rPr lang="en-GB" dirty="0"/>
            </a:br>
            <a:r>
              <a:rPr lang="en-GB" dirty="0"/>
              <a:t>Iceland is strangles free and horse imports are prohibited to help keep it that way!</a:t>
            </a:r>
          </a:p>
          <a:p>
            <a:endParaRPr lang="en-GB" dirty="0"/>
          </a:p>
          <a:p>
            <a:r>
              <a:rPr lang="en-GB" dirty="0"/>
              <a:t>600 outbreaks figure is from Animal Health Trust data. Fact that this is only recorded outbreaks suggests real number is likely to be much higher</a:t>
            </a:r>
          </a:p>
          <a:p>
            <a:endParaRPr lang="en-GB" dirty="0"/>
          </a:p>
          <a:p>
            <a:r>
              <a:rPr lang="en-GB" dirty="0"/>
              <a:t>Wider benefits apply to other infectious diseases, prevention of spread of ringworm and parasite control.</a:t>
            </a:r>
          </a:p>
          <a:p>
            <a:endParaRPr lang="en-GB" dirty="0"/>
          </a:p>
          <a:p>
            <a:r>
              <a:rPr lang="en-GB" dirty="0"/>
              <a:t>Redwings strangles survey in 2016 revealed that 80% of horse owners would be likely or very likely to want to choose a yard that screened new horses for strangles, although only 13% reported that their current yard had a screening policy in place</a:t>
            </a:r>
          </a:p>
        </p:txBody>
      </p:sp>
      <p:sp>
        <p:nvSpPr>
          <p:cNvPr id="4" name="Slide Number Placeholder 3"/>
          <p:cNvSpPr>
            <a:spLocks noGrp="1"/>
          </p:cNvSpPr>
          <p:nvPr>
            <p:ph type="sldNum" sz="quarter" idx="10"/>
          </p:nvPr>
        </p:nvSpPr>
        <p:spPr/>
        <p:txBody>
          <a:bodyPr/>
          <a:lstStyle/>
          <a:p>
            <a:fld id="{1976EE22-520A-498A-B1A9-0FEAFE9AE057}" type="slidenum">
              <a:rPr lang="en-GB" smtClean="0"/>
              <a:t>4</a:t>
            </a:fld>
            <a:endParaRPr lang="en-GB"/>
          </a:p>
        </p:txBody>
      </p:sp>
    </p:spTree>
    <p:extLst>
      <p:ext uri="{BB962C8B-B14F-4D97-AF65-F5344CB8AC3E}">
        <p14:creationId xmlns:p14="http://schemas.microsoft.com/office/powerpoint/2010/main" val="282902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Redwings strangles survey found that 37% of owners believe strangles can spread on the air, which undermines people’s faith in biosecurity procedures. Making it clear that the bacteria can only be passed by contact helps promote the effectiveness of biosecurity</a:t>
            </a:r>
          </a:p>
          <a:p>
            <a:endParaRPr lang="en-GB" dirty="0"/>
          </a:p>
          <a:p>
            <a:r>
              <a:rPr lang="en-GB" dirty="0"/>
              <a:t>The bacteria cause an upper respiratory tract infection – just the head and neck areas affected in straightforward cases. Disease process involves bacteria being inhaled or ingested, attaching to the lingual and palatine tonsils and then translocating to deeper tissues before entering the submandibular and retropharyngeal lymph nodes</a:t>
            </a:r>
          </a:p>
          <a:p>
            <a:endParaRPr lang="en-US" dirty="0"/>
          </a:p>
          <a:p>
            <a:pPr lvl="0">
              <a:defRPr/>
            </a:pPr>
            <a:r>
              <a:rPr lang="en-US" dirty="0"/>
              <a:t>Because it is so highly contagious and has the ability to spread rapidly through </a:t>
            </a:r>
            <a:r>
              <a:rPr lang="en-US" dirty="0">
                <a:latin typeface="Arial" panose="020B0604020202020204" pitchFamily="34" charset="0"/>
              </a:rPr>
              <a:t>a population</a:t>
            </a:r>
          </a:p>
          <a:p>
            <a:endParaRPr lang="en-US" dirty="0">
              <a:latin typeface="Arial" panose="020B0604020202020204" pitchFamily="34" charset="0"/>
            </a:endParaRPr>
          </a:p>
          <a:p>
            <a:r>
              <a:rPr lang="en-US" dirty="0"/>
              <a:t>The bacteria is called Streptococcus </a:t>
            </a:r>
            <a:r>
              <a:rPr lang="en-US" dirty="0" err="1"/>
              <a:t>equi</a:t>
            </a:r>
            <a:r>
              <a:rPr lang="en-US" dirty="0"/>
              <a:t> </a:t>
            </a:r>
            <a:r>
              <a:rPr lang="en-US" dirty="0" err="1"/>
              <a:t>var</a:t>
            </a:r>
            <a:r>
              <a:rPr lang="en-US" dirty="0"/>
              <a:t> </a:t>
            </a:r>
            <a:r>
              <a:rPr lang="en-US" dirty="0" err="1"/>
              <a:t>equi</a:t>
            </a:r>
            <a:r>
              <a:rPr lang="en-US" dirty="0"/>
              <a:t> and there are actually about 240 different strains of the bacteria. Many strains has pros and cons -  enables the initial cause of an outbreak to be identified but also means that immunity built against one strain does not necessarily protect the horse from future episodes of disease.</a:t>
            </a:r>
          </a:p>
          <a:p>
            <a:endParaRPr lang="en-US" dirty="0">
              <a:latin typeface="Arial" panose="020B0604020202020204" pitchFamily="34" charset="0"/>
            </a:endParaRPr>
          </a:p>
          <a:p>
            <a:r>
              <a:rPr lang="en-US" dirty="0"/>
              <a:t>it is a complicated bacteria with specific characteristics that make the disease process it causes unique. These features are also what helps researchers to be able to correctly identify it when we send samples for testing. - Identifying features – aerobic, gram positive, beta </a:t>
            </a:r>
            <a:r>
              <a:rPr lang="en-US" dirty="0" err="1"/>
              <a:t>haemolytic</a:t>
            </a:r>
            <a:r>
              <a:rPr lang="en-US" dirty="0"/>
              <a:t>, </a:t>
            </a:r>
            <a:r>
              <a:rPr lang="en-US" dirty="0" err="1"/>
              <a:t>lancefield</a:t>
            </a:r>
            <a:r>
              <a:rPr lang="en-US" dirty="0"/>
              <a:t> group C.</a:t>
            </a:r>
          </a:p>
          <a:p>
            <a:endParaRPr lang="en-US" dirty="0"/>
          </a:p>
          <a:p>
            <a:r>
              <a:rPr lang="en-US" dirty="0"/>
              <a:t>Capsulation helps the bacteria evade the horses immune system assisting its ability  to cause disease.</a:t>
            </a:r>
          </a:p>
          <a:p>
            <a:endParaRPr lang="en-US" dirty="0"/>
          </a:p>
          <a:p>
            <a:r>
              <a:rPr lang="en-US" dirty="0"/>
              <a:t>It is specific to equines – so only horses, ponies, donkeys and mules can be infected by it and it can only replicate and multiply within the host.</a:t>
            </a:r>
            <a:endParaRPr lang="en-US" dirty="0">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5</a:t>
            </a:fld>
            <a:endParaRPr lang="en-GB"/>
          </a:p>
        </p:txBody>
      </p:sp>
    </p:spTree>
    <p:extLst>
      <p:ext uri="{BB962C8B-B14F-4D97-AF65-F5344CB8AC3E}">
        <p14:creationId xmlns:p14="http://schemas.microsoft.com/office/powerpoint/2010/main" val="337546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Arial" panose="020B0604020202020204" pitchFamily="34" charset="0"/>
              </a:rPr>
              <a:t>Signs of strangles are usually pretty dramatic and the severity of the disease  varies greatly depending on immune status.</a:t>
            </a:r>
          </a:p>
          <a:p>
            <a:endParaRPr lang="en-US" dirty="0">
              <a:latin typeface="Arial" panose="020B0604020202020204" pitchFamily="34" charset="0"/>
            </a:endParaRPr>
          </a:p>
          <a:p>
            <a:r>
              <a:rPr lang="en-US" dirty="0">
                <a:latin typeface="Arial" panose="020B0604020202020204" pitchFamily="34" charset="0"/>
              </a:rPr>
              <a:t>Acute onset of fever 3- 4 days after exposure followed by depression, anorexia, swelling and </a:t>
            </a:r>
            <a:r>
              <a:rPr lang="en-US" dirty="0" err="1">
                <a:latin typeface="Arial" panose="020B0604020202020204" pitchFamily="34" charset="0"/>
              </a:rPr>
              <a:t>abscessation</a:t>
            </a:r>
            <a:r>
              <a:rPr lang="en-US" dirty="0">
                <a:latin typeface="Arial" panose="020B0604020202020204" pitchFamily="34" charset="0"/>
              </a:rPr>
              <a:t> of lymph nodes in the head, labored breathing and problems swallowing linked to the developing abscesses. </a:t>
            </a:r>
          </a:p>
          <a:p>
            <a:endParaRPr lang="en-US" dirty="0">
              <a:latin typeface="Arial" panose="020B0604020202020204" pitchFamily="34" charset="0"/>
            </a:endParaRPr>
          </a:p>
          <a:p>
            <a:r>
              <a:rPr lang="en-US" dirty="0">
                <a:latin typeface="Arial" panose="020B0604020202020204" pitchFamily="34" charset="0"/>
              </a:rPr>
              <a:t>Strangles so called because swollen lymph nodes have been known to asphyxiate a horse. Although rare to be fatal in this way, is very important to nurse carefully to monitor breathing and encourage feeding</a:t>
            </a:r>
          </a:p>
          <a:p>
            <a:endParaRPr lang="en-US" dirty="0">
              <a:latin typeface="Arial" panose="020B0604020202020204" pitchFamily="34" charset="0"/>
            </a:endParaRPr>
          </a:p>
          <a:p>
            <a:r>
              <a:rPr lang="en-US" dirty="0">
                <a:latin typeface="Arial" panose="020B0604020202020204" pitchFamily="34" charset="0"/>
              </a:rPr>
              <a:t>Pus is difficult to clean – thick, takes time for disinfectant to penetrate, can be hard to spot in environment.</a:t>
            </a:r>
          </a:p>
          <a:p>
            <a:endParaRPr lang="en-US" dirty="0">
              <a:latin typeface="Arial" panose="020B0604020202020204" pitchFamily="34" charset="0"/>
            </a:endParaRPr>
          </a:p>
          <a:p>
            <a:r>
              <a:rPr lang="en-US" dirty="0">
                <a:latin typeface="Arial" panose="020B0604020202020204" pitchFamily="34" charset="0"/>
              </a:rPr>
              <a:t>Nasal shedding generally occurs and persists for 2-3 weeks – most of this pus is from abscesses that burst into the pharynx, in other words into the guttural pouches and then into the pharynx and down the nasal passage</a:t>
            </a:r>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6</a:t>
            </a:fld>
            <a:endParaRPr lang="en-GB"/>
          </a:p>
        </p:txBody>
      </p:sp>
    </p:spTree>
    <p:extLst>
      <p:ext uri="{BB962C8B-B14F-4D97-AF65-F5344CB8AC3E}">
        <p14:creationId xmlns:p14="http://schemas.microsoft.com/office/powerpoint/2010/main" val="541670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defRPr/>
            </a:pPr>
            <a:r>
              <a:rPr lang="en-GB" dirty="0"/>
              <a:t>Strangles patients benefit enormously from compassionate nursing care alongside clinical treatment.</a:t>
            </a:r>
          </a:p>
          <a:p>
            <a:pPr lvl="0">
              <a:defRPr/>
            </a:pPr>
            <a:endParaRPr lang="en-GB" dirty="0"/>
          </a:p>
          <a:p>
            <a:pPr lvl="0">
              <a:defRPr/>
            </a:pPr>
            <a:r>
              <a:rPr lang="en-GB" dirty="0"/>
              <a:t>Good biosecurity should give owners confidence to actively care for and monitor their horse… we will come on to that soon. </a:t>
            </a:r>
          </a:p>
          <a:p>
            <a:pPr lvl="0">
              <a:defRPr/>
            </a:pPr>
            <a:endParaRPr lang="en-GB" dirty="0"/>
          </a:p>
          <a:p>
            <a:pPr lvl="0">
              <a:defRPr/>
            </a:pPr>
            <a:r>
              <a:rPr lang="en-GB" dirty="0"/>
              <a:t>Message is to remember about welfare when isolating sick horses, whether mirrors or companions in view if horse. </a:t>
            </a:r>
          </a:p>
          <a:p>
            <a:pPr lvl="0">
              <a:defRPr/>
            </a:pPr>
            <a:endParaRPr lang="en-GB" dirty="0"/>
          </a:p>
          <a:p>
            <a:pPr lvl="0">
              <a:defRPr/>
            </a:pPr>
            <a:r>
              <a:rPr lang="en-GB" dirty="0"/>
              <a:t>Enrichment is also important once the horse is starting to feel better as they are likely to be infectious for several weeks after they have recovered from symptoms, meaning they should remain in quarantine until they have tested clear.</a:t>
            </a:r>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7</a:t>
            </a:fld>
            <a:endParaRPr lang="en-GB"/>
          </a:p>
        </p:txBody>
      </p:sp>
    </p:spTree>
    <p:extLst>
      <p:ext uri="{BB962C8B-B14F-4D97-AF65-F5344CB8AC3E}">
        <p14:creationId xmlns:p14="http://schemas.microsoft.com/office/powerpoint/2010/main" val="153518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The disease process is the subject of ongoing research (latest veterinary advice published this year with updated info: 2018 consensus statement – see reference slide) but we know that a horse will go through a period of incubation before showing signs of disease and then either developing complications (20%) or recovering with some level of immunity (to that strain) but may be susceptible to others</a:t>
            </a:r>
          </a:p>
          <a:p>
            <a:endParaRPr lang="en-GB" dirty="0"/>
          </a:p>
          <a:p>
            <a:pPr lvl="0">
              <a:defRPr/>
            </a:pPr>
            <a:r>
              <a:rPr lang="en-GB" b="1" dirty="0"/>
              <a:t>Incubation length </a:t>
            </a:r>
            <a:r>
              <a:rPr lang="en-GB" dirty="0"/>
              <a:t>is important for determining how long is needed to quarantine as a precaution against spread of disease. In this time any infected horses should have begun to show signs. Healthy horses go through a slightly longer incubation period than immuno-compromised horses –this can be as long as 21 days so the previous advice of 14 day quarantine is no longer advisable.</a:t>
            </a:r>
          </a:p>
          <a:p>
            <a:pPr lvl="0">
              <a:defRPr/>
            </a:pPr>
            <a:endParaRPr lang="en-GB" dirty="0"/>
          </a:p>
          <a:p>
            <a:r>
              <a:rPr lang="en-GB" dirty="0"/>
              <a:t>Like many illnesses affecting humans; horses with strangles can be infectious to other horse </a:t>
            </a:r>
            <a:r>
              <a:rPr lang="en-GB" b="1" dirty="0"/>
              <a:t>before and after </a:t>
            </a:r>
            <a:r>
              <a:rPr lang="en-GB" dirty="0"/>
              <a:t>clinical signs have developed which is why we can’t rely on signs of illness to prevent outbreaks spreading</a:t>
            </a:r>
          </a:p>
          <a:p>
            <a:r>
              <a:rPr lang="en-GB" dirty="0"/>
              <a:t>A recovered horse can be a source of infection for up to 6 weeks after clinical signs have resolved. In rare cases patients can persistently shed for much longer.</a:t>
            </a:r>
          </a:p>
          <a:p>
            <a:endParaRPr lang="en-GB" dirty="0"/>
          </a:p>
          <a:p>
            <a:r>
              <a:rPr lang="en-GB" dirty="0"/>
              <a:t>Without treatment, on average 10 % of infected horses will become carriers. They continue to harbour infection for months or years</a:t>
            </a:r>
          </a:p>
          <a:p>
            <a:endParaRPr lang="en-GB" dirty="0"/>
          </a:p>
          <a:p>
            <a:r>
              <a:rPr lang="en-GB" dirty="0"/>
              <a:t>The first ‘sign’ of strangles is fever (as mentioned on the previous slide) the latest research reports that the horse is infectious 2-3 days following the onset of fever. By taking rectal temperatures regularly, especially after mixing with unknown horses, and put into precautionary quarantine to prevent contact and sharing of equipment, it’s possible to catch a strangles case early and prevent spread of disease.  </a:t>
            </a:r>
          </a:p>
          <a:p>
            <a:endParaRPr lang="en-GB" dirty="0"/>
          </a:p>
          <a:p>
            <a:endParaRPr lang="en-US" dirty="0">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8</a:t>
            </a:fld>
            <a:endParaRPr lang="en-GB"/>
          </a:p>
        </p:txBody>
      </p:sp>
    </p:spTree>
    <p:extLst>
      <p:ext uri="{BB962C8B-B14F-4D97-AF65-F5344CB8AC3E}">
        <p14:creationId xmlns:p14="http://schemas.microsoft.com/office/powerpoint/2010/main" val="1119059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spcBef>
                <a:spcPct val="0"/>
              </a:spcBef>
              <a:defRPr/>
            </a:pPr>
            <a:r>
              <a:rPr lang="en-US" dirty="0"/>
              <a:t>Rosie would have been considered low risk horse. Only routine screening that involved testing for strangles could have identified her. Redwings has had a protocol for the screening and identification of strangles as part of our routine quarantine of new arrivals since 1991 </a:t>
            </a:r>
          </a:p>
          <a:p>
            <a:pPr lvl="0">
              <a:spcBef>
                <a:spcPct val="0"/>
              </a:spcBef>
              <a:defRPr/>
            </a:pPr>
            <a:endParaRPr lang="en-US" dirty="0"/>
          </a:p>
          <a:p>
            <a:pPr lvl="0">
              <a:spcBef>
                <a:spcPct val="0"/>
              </a:spcBef>
              <a:defRPr/>
            </a:pPr>
            <a:r>
              <a:rPr lang="en-US" dirty="0"/>
              <a:t>Sub-clinical carriers, like Rosie, are a regular source of infection. A horse usually becomes a carrier because pus in the guttural pouches (from abscesses on the retropharyngeal lymph nodes) cannot drain easily. As the pus dries out it creates chondroids which </a:t>
            </a:r>
            <a:r>
              <a:rPr lang="en-US" dirty="0" err="1"/>
              <a:t>harbour</a:t>
            </a:r>
            <a:r>
              <a:rPr lang="en-US" dirty="0"/>
              <a:t> bacteria and can shed the disease down the horse’s nasal passages.</a:t>
            </a:r>
          </a:p>
          <a:p>
            <a:pPr lvl="0">
              <a:spcBef>
                <a:spcPct val="0"/>
              </a:spcBef>
              <a:defRPr/>
            </a:pPr>
            <a:endParaRPr lang="en-US" dirty="0"/>
          </a:p>
          <a:p>
            <a:pPr lvl="0">
              <a:spcBef>
                <a:spcPct val="0"/>
              </a:spcBef>
              <a:defRPr/>
            </a:pPr>
            <a:r>
              <a:rPr lang="en-US" dirty="0"/>
              <a:t>Carrier detection is increasingly </a:t>
            </a:r>
            <a:r>
              <a:rPr lang="en-US" dirty="0" err="1"/>
              <a:t>recognised</a:t>
            </a:r>
            <a:r>
              <a:rPr lang="en-US" dirty="0"/>
              <a:t> as an important part of screening new arrivals on yards</a:t>
            </a:r>
          </a:p>
          <a:p>
            <a:pPr lvl="0">
              <a:spcBef>
                <a:spcPct val="0"/>
              </a:spcBef>
              <a:defRPr/>
            </a:pPr>
            <a:endParaRPr lang="en-US" i="1" dirty="0"/>
          </a:p>
          <a:p>
            <a:endParaRPr lang="en-GB" dirty="0"/>
          </a:p>
        </p:txBody>
      </p:sp>
      <p:sp>
        <p:nvSpPr>
          <p:cNvPr id="4" name="Slide Number Placeholder 3"/>
          <p:cNvSpPr>
            <a:spLocks noGrp="1"/>
          </p:cNvSpPr>
          <p:nvPr>
            <p:ph type="sldNum" sz="quarter" idx="10"/>
          </p:nvPr>
        </p:nvSpPr>
        <p:spPr/>
        <p:txBody>
          <a:bodyPr/>
          <a:lstStyle/>
          <a:p>
            <a:fld id="{1976EE22-520A-498A-B1A9-0FEAFE9AE057}" type="slidenum">
              <a:rPr lang="en-GB" smtClean="0"/>
              <a:t>9</a:t>
            </a:fld>
            <a:endParaRPr lang="en-GB"/>
          </a:p>
        </p:txBody>
      </p:sp>
    </p:spTree>
    <p:extLst>
      <p:ext uri="{BB962C8B-B14F-4D97-AF65-F5344CB8AC3E}">
        <p14:creationId xmlns:p14="http://schemas.microsoft.com/office/powerpoint/2010/main" val="397926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5"/>
            <a:ext cx="6858000" cy="1462217"/>
          </a:xfrm>
        </p:spPr>
        <p:txBody>
          <a:bodyPr anchor="b"/>
          <a:lstStyle>
            <a:lvl1pPr algn="ctr">
              <a:defRPr sz="4500"/>
            </a:lvl1pPr>
          </a:lstStyle>
          <a:p>
            <a:r>
              <a:rPr lang="en-GB" sz="3000" dirty="0">
                <a:solidFill>
                  <a:srgbClr val="C80000"/>
                </a:solidFill>
                <a:latin typeface="Lato" panose="020F0502020204030203" pitchFamily="34" charset="0"/>
                <a:ea typeface="Lato" panose="020F0502020204030203" pitchFamily="34" charset="0"/>
                <a:cs typeface="Lato" panose="020F0502020204030203" pitchFamily="34" charset="0"/>
              </a:rPr>
              <a:t>Slides for client evenings on strangles and biosecurity</a:t>
            </a:r>
            <a:endParaRPr lang="en-GB" dirty="0"/>
          </a:p>
        </p:txBody>
      </p:sp>
      <p:sp>
        <p:nvSpPr>
          <p:cNvPr id="3" name="Subtitle 2"/>
          <p:cNvSpPr>
            <a:spLocks noGrp="1"/>
          </p:cNvSpPr>
          <p:nvPr>
            <p:ph type="subTitle" idx="1"/>
          </p:nvPr>
        </p:nvSpPr>
        <p:spPr>
          <a:xfrm>
            <a:off x="1143000" y="2584580"/>
            <a:ext cx="6858000" cy="267322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E9843F9B-4545-42FB-BA3C-13CCAA34BF1C}"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165655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843F9B-4545-42FB-BA3C-13CCAA34BF1C}"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29018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843F9B-4545-42FB-BA3C-13CCAA34BF1C}"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308365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594FBB9-7484-4FBD-8172-31786DCB6F5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1048345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94FBB9-7484-4FBD-8172-31786DCB6F5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3438238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94FBB9-7484-4FBD-8172-31786DCB6F5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3436074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594FBB9-7484-4FBD-8172-31786DCB6F5F}"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393417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594FBB9-7484-4FBD-8172-31786DCB6F5F}" type="datetimeFigureOut">
              <a:rPr lang="en-GB" smtClean="0"/>
              <a:t>13/12/2018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3549328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594FBB9-7484-4FBD-8172-31786DCB6F5F}" type="datetimeFigureOut">
              <a:rPr lang="en-GB" smtClean="0"/>
              <a:t>13/12/2018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2461154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4FBB9-7484-4FBD-8172-31786DCB6F5F}" type="datetimeFigureOut">
              <a:rPr lang="en-GB" smtClean="0"/>
              <a:t>13/12/2018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4070430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94FBB9-7484-4FBD-8172-31786DCB6F5F}"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167931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9843F9B-4545-42FB-BA3C-13CCAA34BF1C}"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2578414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94FBB9-7484-4FBD-8172-31786DCB6F5F}"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2574407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94FBB9-7484-4FBD-8172-31786DCB6F5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2319899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94FBB9-7484-4FBD-8172-31786DCB6F5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DA4BC-9640-40BC-8DE0-631CDB9774BD}" type="slidenum">
              <a:rPr lang="en-GB" smtClean="0"/>
              <a:t>‹#›</a:t>
            </a:fld>
            <a:endParaRPr lang="en-GB"/>
          </a:p>
        </p:txBody>
      </p:sp>
    </p:spTree>
    <p:extLst>
      <p:ext uri="{BB962C8B-B14F-4D97-AF65-F5344CB8AC3E}">
        <p14:creationId xmlns:p14="http://schemas.microsoft.com/office/powerpoint/2010/main" val="354669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E2C6681-36F6-4EF9-8D40-359C8D91A40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169925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2C6681-36F6-4EF9-8D40-359C8D91A40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801873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C6681-36F6-4EF9-8D40-359C8D91A40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3480467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E2C6681-36F6-4EF9-8D40-359C8D91A40F}"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1690594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E2C6681-36F6-4EF9-8D40-359C8D91A40F}" type="datetimeFigureOut">
              <a:rPr lang="en-GB" smtClean="0"/>
              <a:t>13/12/2018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1903550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E2C6681-36F6-4EF9-8D40-359C8D91A40F}" type="datetimeFigureOut">
              <a:rPr lang="en-GB" smtClean="0"/>
              <a:t>13/12/2018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3855198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2C6681-36F6-4EF9-8D40-359C8D91A40F}" type="datetimeFigureOut">
              <a:rPr lang="en-GB" smtClean="0"/>
              <a:t>13/12/2018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97065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843F9B-4545-42FB-BA3C-13CCAA34BF1C}"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4180890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E2C6681-36F6-4EF9-8D40-359C8D91A40F}"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631956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E2C6681-36F6-4EF9-8D40-359C8D91A40F}"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2897525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2C6681-36F6-4EF9-8D40-359C8D91A40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602536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2C6681-36F6-4EF9-8D40-359C8D91A40F}" type="datetimeFigureOut">
              <a:rPr lang="en-GB" smtClean="0"/>
              <a:t>13/12/2018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96692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E2C6681-36F6-4EF9-8D40-359C8D91A40F}" type="datetimeFigureOut">
              <a:rPr lang="en-GB" smtClean="0"/>
              <a:t>13/12/2018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D706F2-1726-41DC-AB28-A5950E8F22A7}" type="slidenum">
              <a:rPr lang="en-GB" smtClean="0"/>
              <a:t>‹#›</a:t>
            </a:fld>
            <a:endParaRPr lang="en-GB"/>
          </a:p>
        </p:txBody>
      </p:sp>
    </p:spTree>
    <p:extLst>
      <p:ext uri="{BB962C8B-B14F-4D97-AF65-F5344CB8AC3E}">
        <p14:creationId xmlns:p14="http://schemas.microsoft.com/office/powerpoint/2010/main" val="2279914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9843F9B-4545-42FB-BA3C-13CCAA34BF1C}"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749717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9843F9B-4545-42FB-BA3C-13CCAA34BF1C}" type="datetimeFigureOut">
              <a:rPr lang="en-GB" smtClean="0"/>
              <a:t>13/12/2018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14891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9843F9B-4545-42FB-BA3C-13CCAA34BF1C}" type="datetimeFigureOut">
              <a:rPr lang="en-GB" smtClean="0"/>
              <a:t>13/12/2018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3081908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43F9B-4545-42FB-BA3C-13CCAA34BF1C}" type="datetimeFigureOut">
              <a:rPr lang="en-GB" smtClean="0"/>
              <a:t>13/12/2018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295427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843F9B-4545-42FB-BA3C-13CCAA34BF1C}"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388671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843F9B-4545-42FB-BA3C-13CCAA34BF1C}" type="datetimeFigureOut">
              <a:rPr lang="en-GB" smtClean="0"/>
              <a:t>13/12/2018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2FC021-95E2-4042-A155-6F2DCECCF1F1}" type="slidenum">
              <a:rPr lang="en-GB" smtClean="0"/>
              <a:t>‹#›</a:t>
            </a:fld>
            <a:endParaRPr lang="en-GB"/>
          </a:p>
        </p:txBody>
      </p:sp>
    </p:spTree>
    <p:extLst>
      <p:ext uri="{BB962C8B-B14F-4D97-AF65-F5344CB8AC3E}">
        <p14:creationId xmlns:p14="http://schemas.microsoft.com/office/powerpoint/2010/main" val="227489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9843F9B-4545-42FB-BA3C-13CCAA34BF1C}" type="datetimeFigureOut">
              <a:rPr lang="en-GB" smtClean="0"/>
              <a:t>13/12/2018</a:t>
            </a:fld>
            <a:endParaRPr lang="en-GB"/>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2FC021-95E2-4042-A155-6F2DCECCF1F1}" type="slidenum">
              <a:rPr lang="en-GB" smtClean="0"/>
              <a:t>‹#›</a:t>
            </a:fld>
            <a:endParaRPr lang="en-GB"/>
          </a:p>
        </p:txBody>
      </p:sp>
    </p:spTree>
    <p:extLst>
      <p:ext uri="{BB962C8B-B14F-4D97-AF65-F5344CB8AC3E}">
        <p14:creationId xmlns:p14="http://schemas.microsoft.com/office/powerpoint/2010/main" val="2522922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594FBB9-7484-4FBD-8172-31786DCB6F5F}" type="datetimeFigureOut">
              <a:rPr lang="en-GB" smtClean="0"/>
              <a:t>13/12/2018</a:t>
            </a:fld>
            <a:endParaRPr lang="en-GB"/>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5DA4BC-9640-40BC-8DE0-631CDB9774BD}" type="slidenum">
              <a:rPr lang="en-GB" smtClean="0"/>
              <a:t>‹#›</a:t>
            </a:fld>
            <a:endParaRPr lang="en-GB"/>
          </a:p>
        </p:txBody>
      </p:sp>
    </p:spTree>
    <p:extLst>
      <p:ext uri="{BB962C8B-B14F-4D97-AF65-F5344CB8AC3E}">
        <p14:creationId xmlns:p14="http://schemas.microsoft.com/office/powerpoint/2010/main" val="21692287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E2C6681-36F6-4EF9-8D40-359C8D91A40F}" type="datetimeFigureOut">
              <a:rPr lang="en-GB" smtClean="0"/>
              <a:t>13/12/2018</a:t>
            </a:fld>
            <a:endParaRPr lang="en-GB"/>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D706F2-1726-41DC-AB28-A5950E8F22A7}" type="slidenum">
              <a:rPr lang="en-GB" smtClean="0"/>
              <a:t>‹#›</a:t>
            </a:fld>
            <a:endParaRPr lang="en-GB"/>
          </a:p>
        </p:txBody>
      </p:sp>
    </p:spTree>
    <p:extLst>
      <p:ext uri="{BB962C8B-B14F-4D97-AF65-F5344CB8AC3E}">
        <p14:creationId xmlns:p14="http://schemas.microsoft.com/office/powerpoint/2010/main" val="12855351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edwings.co.uk/strangl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chart" Target="../charts/char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www.redwings.org.uk/strangl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vettimes.co.uk/article/strangles-eradication-hopes/?format=pdf" TargetMode="External"/><Relationship Id="rId2" Type="http://schemas.openxmlformats.org/officeDocument/2006/relationships/hyperlink" Target="http://www.redwings.org.uk/strangles" TargetMode="External"/><Relationship Id="rId1" Type="http://schemas.openxmlformats.org/officeDocument/2006/relationships/slideLayout" Target="../slideLayouts/slideLayout2.xml"/><Relationship Id="rId4" Type="http://schemas.openxmlformats.org/officeDocument/2006/relationships/hyperlink" Target="https://doi.org/10.1016/j.vaccine.2018.01.0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1826" y="1151167"/>
            <a:ext cx="7942684" cy="1336610"/>
          </a:xfrm>
          <a:prstGeom prst="rect">
            <a:avLst/>
          </a:prstGeom>
        </p:spPr>
        <p:txBody>
          <a:bodyPr vert="horz" lIns="68580" tIns="34290" rIns="68580" bIns="3429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500" dirty="0">
                <a:latin typeface="Lato" panose="020F0502020204030203" pitchFamily="34" charset="0"/>
                <a:ea typeface="Lato" panose="020F0502020204030203" pitchFamily="34" charset="0"/>
                <a:cs typeface="Lato" panose="020F0502020204030203" pitchFamily="34" charset="0"/>
              </a:rPr>
              <a:t>Editable slides for client evenings on strangles and biosecurity</a:t>
            </a:r>
          </a:p>
        </p:txBody>
      </p:sp>
      <p:sp>
        <p:nvSpPr>
          <p:cNvPr id="7" name="Title 1"/>
          <p:cNvSpPr txBox="1">
            <a:spLocks/>
          </p:cNvSpPr>
          <p:nvPr/>
        </p:nvSpPr>
        <p:spPr>
          <a:xfrm>
            <a:off x="395415" y="3627311"/>
            <a:ext cx="8509687" cy="211446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l">
              <a:buFont typeface="Arial" panose="020B0604020202020204" pitchFamily="34" charset="0"/>
              <a:buChar char="•"/>
            </a:pPr>
            <a:endParaRPr lang="en-GB" sz="1800" dirty="0"/>
          </a:p>
          <a:p>
            <a:pPr marL="285750" indent="-285750" algn="l">
              <a:buFont typeface="Arial" panose="020B0604020202020204" pitchFamily="34" charset="0"/>
              <a:buChar char="•"/>
            </a:pPr>
            <a:r>
              <a:rPr lang="en-GB" sz="1800" dirty="0">
                <a:latin typeface="Lato" panose="020F0502020204030203" pitchFamily="34" charset="0"/>
                <a:ea typeface="Lato" panose="020F0502020204030203" pitchFamily="34" charset="0"/>
                <a:cs typeface="Lato" panose="020F0502020204030203" pitchFamily="34" charset="0"/>
              </a:rPr>
              <a:t>There is a reference slide at the end for further information and context</a:t>
            </a:r>
          </a:p>
          <a:p>
            <a:pPr marL="257175" indent="-257175" algn="l">
              <a:buFont typeface="Arial" panose="020B0604020202020204" pitchFamily="34" charset="0"/>
              <a:buChar char="•"/>
            </a:pPr>
            <a:endParaRPr lang="en-GB" sz="900" dirty="0">
              <a:latin typeface="Lato" panose="020F0502020204030203" pitchFamily="34" charset="0"/>
              <a:ea typeface="Lato" panose="020F0502020204030203" pitchFamily="34" charset="0"/>
              <a:cs typeface="Lato" panose="020F0502020204030203" pitchFamily="34" charset="0"/>
            </a:endParaRPr>
          </a:p>
          <a:p>
            <a:pPr marL="257175" indent="-257175" algn="l">
              <a:buFont typeface="Arial" panose="020B0604020202020204" pitchFamily="34" charset="0"/>
              <a:buChar char="•"/>
            </a:pPr>
            <a:r>
              <a:rPr lang="en-GB" sz="1800" dirty="0">
                <a:latin typeface="Lato" panose="020F0502020204030203" pitchFamily="34" charset="0"/>
                <a:ea typeface="Lato" panose="020F0502020204030203" pitchFamily="34" charset="0"/>
                <a:cs typeface="Lato" panose="020F0502020204030203" pitchFamily="34" charset="0"/>
              </a:rPr>
              <a:t>Feel free to adapt, copy and paste items to personalise, or use as it is!</a:t>
            </a:r>
          </a:p>
          <a:p>
            <a:pPr marL="257175" indent="-257175" algn="l">
              <a:buFont typeface="Arial" panose="020B0604020202020204" pitchFamily="34" charset="0"/>
              <a:buChar char="•"/>
            </a:pPr>
            <a:endParaRPr lang="en-GB" sz="800" dirty="0">
              <a:latin typeface="Lato" panose="020F0502020204030203" pitchFamily="34" charset="0"/>
              <a:ea typeface="Lato" panose="020F0502020204030203" pitchFamily="34" charset="0"/>
              <a:cs typeface="Lato" panose="020F0502020204030203" pitchFamily="34" charset="0"/>
            </a:endParaRPr>
          </a:p>
          <a:p>
            <a:pPr marL="257175" indent="-257175" algn="l">
              <a:buFont typeface="Arial" panose="020B0604020202020204" pitchFamily="34" charset="0"/>
              <a:buChar char="•"/>
            </a:pPr>
            <a:r>
              <a:rPr lang="en-GB" sz="1800" dirty="0">
                <a:latin typeface="Lato" panose="020F0502020204030203" pitchFamily="34" charset="0"/>
                <a:ea typeface="Lato" panose="020F0502020204030203" pitchFamily="34" charset="0"/>
                <a:cs typeface="Lato" panose="020F0502020204030203" pitchFamily="34" charset="0"/>
              </a:rPr>
              <a:t>We do ask that you reference Redwings and retain the Stamp Out Strangles logo</a:t>
            </a:r>
          </a:p>
          <a:p>
            <a:pPr marL="257175" indent="-257175" algn="l">
              <a:buFont typeface="Arial" panose="020B0604020202020204" pitchFamily="34" charset="0"/>
              <a:buChar char="•"/>
            </a:pPr>
            <a:endParaRPr lang="en-GB" sz="800" dirty="0">
              <a:latin typeface="Lato" panose="020F0502020204030203" pitchFamily="34" charset="0"/>
              <a:ea typeface="Lato" panose="020F0502020204030203" pitchFamily="34" charset="0"/>
              <a:cs typeface="Lato" panose="020F0502020204030203" pitchFamily="34" charset="0"/>
            </a:endParaRPr>
          </a:p>
          <a:p>
            <a:pPr marL="257175" indent="-257175" algn="l">
              <a:buFont typeface="Arial" panose="020B0604020202020204" pitchFamily="34" charset="0"/>
              <a:buChar char="•"/>
            </a:pPr>
            <a:r>
              <a:rPr lang="en-GB" sz="1800" dirty="0">
                <a:latin typeface="Lato" panose="020F0502020204030203" pitchFamily="34" charset="0"/>
                <a:ea typeface="Lato" panose="020F0502020204030203" pitchFamily="34" charset="0"/>
                <a:cs typeface="Lato" panose="020F0502020204030203" pitchFamily="34" charset="0"/>
              </a:rPr>
              <a:t>Please signpost people to the Strangles Hub at </a:t>
            </a:r>
            <a:r>
              <a:rPr lang="en-GB" sz="1800" dirty="0">
                <a:latin typeface="Lato" panose="020F0502020204030203" pitchFamily="34" charset="0"/>
                <a:ea typeface="Lato" panose="020F0502020204030203" pitchFamily="34" charset="0"/>
                <a:cs typeface="Lato" panose="020F0502020204030203" pitchFamily="34" charset="0"/>
                <a:hlinkClick r:id="rId3"/>
              </a:rPr>
              <a:t>www.redwings.co.uk/strangles</a:t>
            </a:r>
            <a:endParaRPr lang="en-GB" sz="1800" dirty="0">
              <a:latin typeface="Lato" panose="020F0502020204030203" pitchFamily="34" charset="0"/>
              <a:ea typeface="Lato" panose="020F0502020204030203" pitchFamily="34" charset="0"/>
              <a:cs typeface="Lato" panose="020F0502020204030203" pitchFamily="34" charset="0"/>
            </a:endParaRPr>
          </a:p>
          <a:p>
            <a:pPr marL="257175" indent="-257175" algn="l">
              <a:buFont typeface="Arial" panose="020B0604020202020204" pitchFamily="34" charset="0"/>
              <a:buChar char="•"/>
            </a:pPr>
            <a:endParaRPr lang="en-GB" sz="800" dirty="0">
              <a:latin typeface="Lato" panose="020F0502020204030203" pitchFamily="34" charset="0"/>
              <a:ea typeface="Lato" panose="020F0502020204030203" pitchFamily="34" charset="0"/>
              <a:cs typeface="Lato" panose="020F0502020204030203" pitchFamily="34" charset="0"/>
            </a:endParaRPr>
          </a:p>
          <a:p>
            <a:pPr marL="257175" indent="-257175" algn="l">
              <a:buFont typeface="Arial" panose="020B0604020202020204" pitchFamily="34" charset="0"/>
              <a:buChar char="•"/>
            </a:pPr>
            <a:r>
              <a:rPr lang="en-GB" sz="1800" dirty="0">
                <a:latin typeface="Lato" panose="020F0502020204030203" pitchFamily="34" charset="0"/>
                <a:ea typeface="Lato" panose="020F0502020204030203" pitchFamily="34" charset="0"/>
                <a:cs typeface="Lato" panose="020F0502020204030203" pitchFamily="34" charset="0"/>
              </a:rPr>
              <a:t>Encourage your clients to take the Stamp Out Strangles pledge!</a:t>
            </a:r>
          </a:p>
          <a:p>
            <a:pPr marL="428625" indent="-428625" algn="l">
              <a:buFont typeface="Arial" panose="020B0604020202020204" pitchFamily="34" charset="0"/>
              <a:buChar char="•"/>
            </a:pPr>
            <a:endParaRPr lang="en-GB" sz="27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643" y="2487777"/>
            <a:ext cx="1891848" cy="1139534"/>
          </a:xfrm>
          <a:prstGeom prst="rect">
            <a:avLst/>
          </a:prstGeom>
        </p:spPr>
      </p:pic>
    </p:spTree>
    <p:extLst>
      <p:ext uri="{BB962C8B-B14F-4D97-AF65-F5344CB8AC3E}">
        <p14:creationId xmlns:p14="http://schemas.microsoft.com/office/powerpoint/2010/main" val="3117400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1979"/>
            <a:ext cx="7886700" cy="840260"/>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What is a strangles carrier?</a:t>
            </a:r>
            <a:endParaRPr lang="en-GB" dirty="0"/>
          </a:p>
        </p:txBody>
      </p:sp>
      <p:pic>
        <p:nvPicPr>
          <p:cNvPr id="4" name="Scribble chondroid removal for NEF_201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18110" y="1885954"/>
            <a:ext cx="4899422" cy="3674269"/>
          </a:xfrm>
          <a:prstGeom prst="rect">
            <a:avLst/>
          </a:prstGeom>
        </p:spPr>
      </p:pic>
    </p:spTree>
    <p:extLst>
      <p:ext uri="{BB962C8B-B14F-4D97-AF65-F5344CB8AC3E}">
        <p14:creationId xmlns:p14="http://schemas.microsoft.com/office/powerpoint/2010/main" val="37127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1363"/>
            <a:ext cx="7886700" cy="884110"/>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What is a strangles carrier?</a:t>
            </a:r>
            <a:endParaRPr lang="en-GB" dirty="0"/>
          </a:p>
        </p:txBody>
      </p:sp>
      <p:pic>
        <p:nvPicPr>
          <p:cNvPr id="5" name="Content Placeholder 4"/>
          <p:cNvPicPr>
            <a:picLocks noGrp="1" noChangeAspect="1"/>
          </p:cNvPicPr>
          <p:nvPr>
            <p:ph idx="1"/>
          </p:nvPr>
        </p:nvPicPr>
        <p:blipFill>
          <a:blip r:embed="rId3"/>
          <a:stretch>
            <a:fillRect/>
          </a:stretch>
        </p:blipFill>
        <p:spPr>
          <a:xfrm>
            <a:off x="628653" y="1712483"/>
            <a:ext cx="2923193" cy="4156250"/>
          </a:xfrm>
          <a:prstGeom prst="rect">
            <a:avLst/>
          </a:prstGeom>
        </p:spPr>
      </p:pic>
      <p:sp>
        <p:nvSpPr>
          <p:cNvPr id="6" name="Content Placeholder 2"/>
          <p:cNvSpPr txBox="1">
            <a:spLocks/>
          </p:cNvSpPr>
          <p:nvPr/>
        </p:nvSpPr>
        <p:spPr>
          <a:xfrm>
            <a:off x="3445136" y="2253059"/>
            <a:ext cx="5454128" cy="284808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GB" dirty="0"/>
              <a:t>“I owned my pony from three-years-old, competed with him all over the UK and Ireland. I sold him as a nine-year-old and recently found out he was a strangles carrier”</a:t>
            </a:r>
          </a:p>
          <a:p>
            <a:pPr marL="342900" lvl="1" indent="0">
              <a:buNone/>
            </a:pPr>
            <a:endParaRPr lang="en-GB" sz="1050" dirty="0"/>
          </a:p>
          <a:p>
            <a:pPr marL="342900" lvl="1" indent="0">
              <a:buNone/>
            </a:pPr>
            <a:endParaRPr lang="en-GB" sz="1800" dirty="0"/>
          </a:p>
          <a:p>
            <a:pPr marL="342900" lvl="1" indent="0">
              <a:buNone/>
            </a:pPr>
            <a:r>
              <a:rPr lang="en-GB" sz="1600" i="1" dirty="0"/>
              <a:t>Data &amp; comment from Redwings’ 2016 strangles survey</a:t>
            </a:r>
          </a:p>
          <a:p>
            <a:pPr marL="342900" lvl="1" indent="0">
              <a:buNone/>
            </a:pPr>
            <a:endParaRPr lang="en-GB" sz="1800" dirty="0"/>
          </a:p>
          <a:p>
            <a:pPr marL="342900" lvl="1" indent="0">
              <a:buNone/>
            </a:pPr>
            <a:endParaRPr lang="en-GB" sz="1800" dirty="0"/>
          </a:p>
        </p:txBody>
      </p:sp>
    </p:spTree>
    <p:extLst>
      <p:ext uri="{BB962C8B-B14F-4D97-AF65-F5344CB8AC3E}">
        <p14:creationId xmlns:p14="http://schemas.microsoft.com/office/powerpoint/2010/main" val="32514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1363"/>
            <a:ext cx="7886700" cy="790832"/>
          </a:xfrm>
        </p:spPr>
        <p:txBody>
          <a:bodyPr>
            <a:normAutofit/>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Isolation set-up checklist</a:t>
            </a:r>
          </a:p>
        </p:txBody>
      </p:sp>
      <p:sp>
        <p:nvSpPr>
          <p:cNvPr id="3" name="Content Placeholder 2"/>
          <p:cNvSpPr>
            <a:spLocks noGrp="1"/>
          </p:cNvSpPr>
          <p:nvPr>
            <p:ph idx="1"/>
          </p:nvPr>
        </p:nvSpPr>
        <p:spPr>
          <a:xfrm>
            <a:off x="322733" y="1760893"/>
            <a:ext cx="5772493" cy="4141886"/>
          </a:xfrm>
        </p:spPr>
        <p:txBody>
          <a:bodyPr>
            <a:noAutofit/>
          </a:bodyPr>
          <a:lstStyle/>
          <a:p>
            <a:pPr>
              <a:lnSpc>
                <a:spcPct val="107000"/>
              </a:lnSpc>
              <a:spcAft>
                <a:spcPts val="600"/>
              </a:spcAft>
            </a:pPr>
            <a:r>
              <a:rPr lang="en-GB" sz="1500" b="1" dirty="0">
                <a:latin typeface="Lato" panose="020F0502020204030203" pitchFamily="34" charset="0"/>
                <a:ea typeface="Lato" panose="020F0502020204030203" pitchFamily="34" charset="0"/>
                <a:cs typeface="Lato" panose="020F0502020204030203" pitchFamily="34" charset="0"/>
              </a:rPr>
              <a:t>Barriers and signs </a:t>
            </a:r>
            <a:r>
              <a:rPr lang="en-GB" sz="1500" dirty="0">
                <a:latin typeface="Lato" panose="020F0502020204030203" pitchFamily="34" charset="0"/>
                <a:ea typeface="Lato" panose="020F0502020204030203" pitchFamily="34" charset="0"/>
                <a:cs typeface="Lato" panose="020F0502020204030203" pitchFamily="34" charset="0"/>
              </a:rPr>
              <a:t>(allow a margin of at least 10 feet between the horse and the boundary or use solid partition such as a wall)</a:t>
            </a:r>
          </a:p>
          <a:p>
            <a:pPr>
              <a:lnSpc>
                <a:spcPct val="107000"/>
              </a:lnSpc>
              <a:spcAft>
                <a:spcPts val="600"/>
              </a:spcAft>
            </a:pPr>
            <a:r>
              <a:rPr lang="en-GB" sz="1500" b="1" dirty="0">
                <a:latin typeface="Lato" panose="020F0502020204030203" pitchFamily="34" charset="0"/>
                <a:ea typeface="Lato" panose="020F0502020204030203" pitchFamily="34" charset="0"/>
                <a:cs typeface="Lato" panose="020F0502020204030203" pitchFamily="34" charset="0"/>
              </a:rPr>
              <a:t>Disinfectant </a:t>
            </a:r>
            <a:r>
              <a:rPr lang="en-GB" sz="1500" dirty="0">
                <a:latin typeface="Lato" panose="020F0502020204030203" pitchFamily="34" charset="0"/>
                <a:ea typeface="Lato" panose="020F0502020204030203" pitchFamily="34" charset="0"/>
                <a:cs typeface="Lato" panose="020F0502020204030203" pitchFamily="34" charset="0"/>
              </a:rPr>
              <a:t>that is effective against strangles (check toxicity to humans, animals and the environment)</a:t>
            </a:r>
          </a:p>
          <a:p>
            <a:pPr>
              <a:lnSpc>
                <a:spcPct val="107000"/>
              </a:lnSpc>
              <a:spcAft>
                <a:spcPts val="600"/>
              </a:spcAft>
            </a:pPr>
            <a:r>
              <a:rPr lang="en-GB" sz="1500" b="1" dirty="0">
                <a:latin typeface="Lato" panose="020F0502020204030203" pitchFamily="34" charset="0"/>
                <a:ea typeface="Lato" panose="020F0502020204030203" pitchFamily="34" charset="0"/>
                <a:cs typeface="Lato" panose="020F0502020204030203" pitchFamily="34" charset="0"/>
              </a:rPr>
              <a:t>Bucket, measuring jug, sprayer and suitable containers </a:t>
            </a:r>
            <a:r>
              <a:rPr lang="en-GB" sz="1500" dirty="0">
                <a:latin typeface="Lato" panose="020F0502020204030203" pitchFamily="34" charset="0"/>
                <a:ea typeface="Lato" panose="020F0502020204030203" pitchFamily="34" charset="0"/>
                <a:cs typeface="Lato" panose="020F0502020204030203" pitchFamily="34" charset="0"/>
              </a:rPr>
              <a:t>for dips</a:t>
            </a:r>
          </a:p>
          <a:p>
            <a:pPr>
              <a:lnSpc>
                <a:spcPct val="107000"/>
              </a:lnSpc>
              <a:spcAft>
                <a:spcPts val="600"/>
              </a:spcAft>
            </a:pPr>
            <a:r>
              <a:rPr lang="en-GB" sz="1500" b="1" dirty="0">
                <a:latin typeface="Lato" panose="020F0502020204030203" pitchFamily="34" charset="0"/>
                <a:ea typeface="Lato" panose="020F0502020204030203" pitchFamily="34" charset="0"/>
                <a:cs typeface="Lato" panose="020F0502020204030203" pitchFamily="34" charset="0"/>
              </a:rPr>
              <a:t>Full length overalls</a:t>
            </a:r>
            <a:r>
              <a:rPr lang="en-GB" sz="1500" dirty="0">
                <a:latin typeface="Lato" panose="020F0502020204030203" pitchFamily="34" charset="0"/>
                <a:ea typeface="Lato" panose="020F0502020204030203" pitchFamily="34" charset="0"/>
                <a:cs typeface="Lato" panose="020F0502020204030203" pitchFamily="34" charset="0"/>
              </a:rPr>
              <a:t> that will cover sleeves, collars and trouser bottoms (re-useable or disposable) and clean bin for storage</a:t>
            </a:r>
          </a:p>
          <a:p>
            <a:pPr>
              <a:lnSpc>
                <a:spcPct val="107000"/>
              </a:lnSpc>
              <a:spcAft>
                <a:spcPts val="600"/>
              </a:spcAft>
            </a:pPr>
            <a:r>
              <a:rPr lang="en-GB" sz="1500" b="1" dirty="0">
                <a:latin typeface="Lato" panose="020F0502020204030203" pitchFamily="34" charset="0"/>
                <a:ea typeface="Lato" panose="020F0502020204030203" pitchFamily="34" charset="0"/>
                <a:cs typeface="Lato" panose="020F0502020204030203" pitchFamily="34" charset="0"/>
              </a:rPr>
              <a:t>Disposable caps </a:t>
            </a:r>
            <a:r>
              <a:rPr lang="en-GB" sz="1500" dirty="0">
                <a:latin typeface="Lato" panose="020F0502020204030203" pitchFamily="34" charset="0"/>
                <a:ea typeface="Lato" panose="020F0502020204030203" pitchFamily="34" charset="0"/>
                <a:cs typeface="Lato" panose="020F0502020204030203" pitchFamily="34" charset="0"/>
              </a:rPr>
              <a:t>(the sort used in food preparation)</a:t>
            </a:r>
          </a:p>
          <a:p>
            <a:pPr>
              <a:lnSpc>
                <a:spcPct val="107000"/>
              </a:lnSpc>
              <a:spcAft>
                <a:spcPts val="600"/>
              </a:spcAft>
            </a:pPr>
            <a:r>
              <a:rPr lang="en-GB" sz="1500" b="1" dirty="0">
                <a:latin typeface="Lato" panose="020F0502020204030203" pitchFamily="34" charset="0"/>
                <a:ea typeface="Lato" panose="020F0502020204030203" pitchFamily="34" charset="0"/>
                <a:cs typeface="Lato" panose="020F0502020204030203" pitchFamily="34" charset="0"/>
              </a:rPr>
              <a:t>Disposable gloves </a:t>
            </a:r>
            <a:r>
              <a:rPr lang="en-GB" sz="1500" dirty="0">
                <a:latin typeface="Lato" panose="020F0502020204030203" pitchFamily="34" charset="0"/>
                <a:ea typeface="Lato" panose="020F0502020204030203" pitchFamily="34" charset="0"/>
                <a:cs typeface="Lato" panose="020F0502020204030203" pitchFamily="34" charset="0"/>
              </a:rPr>
              <a:t>and/or veterinary grade </a:t>
            </a:r>
            <a:r>
              <a:rPr lang="en-GB" sz="1500" b="1" dirty="0">
                <a:latin typeface="Lato" panose="020F0502020204030203" pitchFamily="34" charset="0"/>
                <a:ea typeface="Lato" panose="020F0502020204030203" pitchFamily="34" charset="0"/>
                <a:cs typeface="Lato" panose="020F0502020204030203" pitchFamily="34" charset="0"/>
              </a:rPr>
              <a:t>hand sanitiser </a:t>
            </a:r>
          </a:p>
          <a:p>
            <a:pPr>
              <a:lnSpc>
                <a:spcPct val="107000"/>
              </a:lnSpc>
              <a:spcAft>
                <a:spcPts val="600"/>
              </a:spcAft>
            </a:pPr>
            <a:r>
              <a:rPr lang="en-GB" sz="1500" b="1" dirty="0">
                <a:latin typeface="Lato" panose="020F0502020204030203" pitchFamily="34" charset="0"/>
                <a:ea typeface="Lato" panose="020F0502020204030203" pitchFamily="34" charset="0"/>
                <a:cs typeface="Lato" panose="020F0502020204030203" pitchFamily="34" charset="0"/>
              </a:rPr>
              <a:t>Stable tools, handling and nursing equipment including thermometer</a:t>
            </a:r>
            <a:r>
              <a:rPr lang="en-GB" sz="1500" dirty="0">
                <a:latin typeface="Lato" panose="020F0502020204030203" pitchFamily="34" charset="0"/>
                <a:ea typeface="Lato" panose="020F0502020204030203" pitchFamily="34" charset="0"/>
                <a:cs typeface="Lato" panose="020F0502020204030203" pitchFamily="34" charset="0"/>
              </a:rPr>
              <a:t> allocated just to the isolation area</a:t>
            </a:r>
          </a:p>
          <a:p>
            <a:pPr>
              <a:lnSpc>
                <a:spcPct val="107000"/>
              </a:lnSpc>
              <a:spcAft>
                <a:spcPts val="600"/>
              </a:spcAft>
            </a:pPr>
            <a:r>
              <a:rPr lang="en-GB" sz="1500" b="1" dirty="0">
                <a:latin typeface="Lato" panose="020F0502020204030203" pitchFamily="34" charset="0"/>
                <a:ea typeface="Lato" panose="020F0502020204030203" pitchFamily="34" charset="0"/>
                <a:cs typeface="Lato" panose="020F0502020204030203" pitchFamily="34" charset="0"/>
              </a:rPr>
              <a:t>Bin bags </a:t>
            </a:r>
            <a:r>
              <a:rPr lang="en-GB" sz="1500" dirty="0">
                <a:latin typeface="Lato" panose="020F0502020204030203" pitchFamily="34" charset="0"/>
                <a:ea typeface="Lato" panose="020F0502020204030203" pitchFamily="34" charset="0"/>
                <a:cs typeface="Lato" panose="020F0502020204030203" pitchFamily="34" charset="0"/>
              </a:rPr>
              <a:t>(or old plastic feed bags) for storing muck and rubbish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323" y="1881773"/>
            <a:ext cx="2803941" cy="182342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0323" y="3947208"/>
            <a:ext cx="2799437" cy="1035235"/>
          </a:xfrm>
          <a:prstGeom prst="rect">
            <a:avLst/>
          </a:prstGeom>
        </p:spPr>
      </p:pic>
    </p:spTree>
    <p:extLst>
      <p:ext uri="{BB962C8B-B14F-4D97-AF65-F5344CB8AC3E}">
        <p14:creationId xmlns:p14="http://schemas.microsoft.com/office/powerpoint/2010/main" val="822083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84887"/>
            <a:ext cx="7886700" cy="823784"/>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Testing for strangles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99819" y="1692196"/>
            <a:ext cx="2076899" cy="3131715"/>
          </a:xfrm>
          <a:prstGeom prst="rect">
            <a:avLst/>
          </a:prstGeom>
        </p:spPr>
      </p:pic>
      <p:sp>
        <p:nvSpPr>
          <p:cNvPr id="3" name="Rectangle 2"/>
          <p:cNvSpPr/>
          <p:nvPr/>
        </p:nvSpPr>
        <p:spPr>
          <a:xfrm>
            <a:off x="349626" y="1539116"/>
            <a:ext cx="6250193" cy="4616648"/>
          </a:xfrm>
          <a:prstGeom prst="rect">
            <a:avLst/>
          </a:prstGeom>
        </p:spPr>
        <p:txBody>
          <a:bodyPr wrap="square">
            <a:spAutoFit/>
          </a:bodyPr>
          <a:lstStyle/>
          <a:p>
            <a:r>
              <a:rPr lang="en-GB" sz="1500" dirty="0">
                <a:latin typeface="Lato" panose="020F0502020204030203" pitchFamily="34" charset="0"/>
                <a:ea typeface="Lato" panose="020F0502020204030203" pitchFamily="34" charset="0"/>
                <a:cs typeface="Lato" panose="020F0502020204030203" pitchFamily="34" charset="0"/>
              </a:rPr>
              <a:t>Tests are used in two scenarios:</a:t>
            </a:r>
          </a:p>
          <a:p>
            <a:endParaRPr lang="en-GB" sz="600" dirty="0">
              <a:latin typeface="Lato" panose="020F0502020204030203" pitchFamily="34" charset="0"/>
              <a:ea typeface="Lato" panose="020F0502020204030203" pitchFamily="34" charset="0"/>
              <a:cs typeface="Lato" panose="020F0502020204030203" pitchFamily="34" charset="0"/>
            </a:endParaRPr>
          </a:p>
          <a:p>
            <a:pPr lvl="1"/>
            <a:r>
              <a:rPr lang="en-GB" sz="1500" b="1" dirty="0">
                <a:latin typeface="Lato" panose="020F0502020204030203" pitchFamily="34" charset="0"/>
                <a:ea typeface="Lato" panose="020F0502020204030203" pitchFamily="34" charset="0"/>
                <a:cs typeface="Lato" panose="020F0502020204030203" pitchFamily="34" charset="0"/>
              </a:rPr>
              <a:t>Routine screening – </a:t>
            </a:r>
            <a:r>
              <a:rPr lang="en-GB" sz="1500" dirty="0">
                <a:latin typeface="Lato" panose="020F0502020204030203" pitchFamily="34" charset="0"/>
                <a:ea typeface="Lato" panose="020F0502020204030203" pitchFamily="34" charset="0"/>
                <a:cs typeface="Lato" panose="020F0502020204030203" pitchFamily="34" charset="0"/>
              </a:rPr>
              <a:t>checking unknown horses who may be strangles carriers, incubating disease or still infectious after recovery</a:t>
            </a:r>
          </a:p>
          <a:p>
            <a:pPr lvl="1"/>
            <a:r>
              <a:rPr lang="en-GB" sz="1500" b="1" dirty="0">
                <a:latin typeface="Lato" panose="020F0502020204030203" pitchFamily="34" charset="0"/>
                <a:ea typeface="Lato" panose="020F0502020204030203" pitchFamily="34" charset="0"/>
                <a:cs typeface="Lato" panose="020F0502020204030203" pitchFamily="34" charset="0"/>
              </a:rPr>
              <a:t>Outbreak management </a:t>
            </a:r>
            <a:r>
              <a:rPr lang="en-GB" sz="1500" dirty="0">
                <a:latin typeface="Lato" panose="020F0502020204030203" pitchFamily="34" charset="0"/>
                <a:ea typeface="Lato" panose="020F0502020204030203" pitchFamily="34" charset="0"/>
                <a:cs typeface="Lato" panose="020F0502020204030203" pitchFamily="34" charset="0"/>
              </a:rPr>
              <a:t>– to identify infected horses within a population, monitor them and then prevent carriers forming</a:t>
            </a:r>
            <a:endParaRPr lang="en-GB" sz="1200" dirty="0">
              <a:latin typeface="Lato" panose="020F0502020204030203" pitchFamily="34" charset="0"/>
              <a:ea typeface="Lato" panose="020F0502020204030203" pitchFamily="34" charset="0"/>
              <a:cs typeface="Lato" panose="020F0502020204030203" pitchFamily="34" charset="0"/>
            </a:endParaRPr>
          </a:p>
          <a:p>
            <a:pPr lvl="1"/>
            <a:endParaRPr lang="en-GB" sz="1200" dirty="0">
              <a:latin typeface="Lato" panose="020F0502020204030203" pitchFamily="34" charset="0"/>
              <a:ea typeface="Lato" panose="020F0502020204030203" pitchFamily="34" charset="0"/>
              <a:cs typeface="Lato" panose="020F0502020204030203" pitchFamily="34" charset="0"/>
            </a:endParaRPr>
          </a:p>
          <a:p>
            <a:pPr indent="-214313"/>
            <a:r>
              <a:rPr lang="en-GB" sz="1500" dirty="0">
                <a:latin typeface="Lato" panose="020F0502020204030203" pitchFamily="34" charset="0"/>
                <a:ea typeface="Lato" panose="020F0502020204030203" pitchFamily="34" charset="0"/>
                <a:cs typeface="Lato" panose="020F0502020204030203" pitchFamily="34" charset="0"/>
              </a:rPr>
              <a:t>Four diagnostic approaches:</a:t>
            </a:r>
          </a:p>
          <a:p>
            <a:pPr indent="-214313"/>
            <a:endParaRPr lang="en-GB" sz="600" dirty="0">
              <a:latin typeface="Lato" panose="020F0502020204030203" pitchFamily="34" charset="0"/>
              <a:ea typeface="Lato" panose="020F0502020204030203" pitchFamily="34" charset="0"/>
              <a:cs typeface="Lato" panose="020F0502020204030203" pitchFamily="34" charset="0"/>
            </a:endParaRPr>
          </a:p>
          <a:p>
            <a:pPr lvl="1"/>
            <a:r>
              <a:rPr lang="en-GB" sz="1500" b="1" dirty="0">
                <a:latin typeface="Lato" panose="020F0502020204030203" pitchFamily="34" charset="0"/>
                <a:ea typeface="Lato" panose="020F0502020204030203" pitchFamily="34" charset="0"/>
                <a:cs typeface="Lato" panose="020F0502020204030203" pitchFamily="34" charset="0"/>
              </a:rPr>
              <a:t>Physical examination </a:t>
            </a:r>
            <a:r>
              <a:rPr lang="en-GB" sz="1500" dirty="0">
                <a:latin typeface="Lato" panose="020F0502020204030203" pitchFamily="34" charset="0"/>
                <a:ea typeface="Lato" panose="020F0502020204030203" pitchFamily="34" charset="0"/>
                <a:cs typeface="Lato" panose="020F0502020204030203" pitchFamily="34" charset="0"/>
              </a:rPr>
              <a:t>(only relevant with clinical signs)</a:t>
            </a:r>
          </a:p>
          <a:p>
            <a:pPr lvl="1"/>
            <a:endParaRPr lang="en-GB" sz="600" dirty="0">
              <a:latin typeface="Lato" panose="020F0502020204030203" pitchFamily="34" charset="0"/>
              <a:ea typeface="Lato" panose="020F0502020204030203" pitchFamily="34" charset="0"/>
              <a:cs typeface="Lato" panose="020F0502020204030203" pitchFamily="34" charset="0"/>
            </a:endParaRPr>
          </a:p>
          <a:p>
            <a:pPr lvl="1"/>
            <a:r>
              <a:rPr lang="en-GB" sz="1500" b="1" dirty="0">
                <a:latin typeface="Lato" panose="020F0502020204030203" pitchFamily="34" charset="0"/>
                <a:ea typeface="Lato" panose="020F0502020204030203" pitchFamily="34" charset="0"/>
                <a:cs typeface="Lato" panose="020F0502020204030203" pitchFamily="34" charset="0"/>
              </a:rPr>
              <a:t>Guttural pouch endoscopy</a:t>
            </a:r>
            <a:r>
              <a:rPr lang="en-GB" sz="1500" dirty="0">
                <a:latin typeface="Lato" panose="020F0502020204030203" pitchFamily="34" charset="0"/>
                <a:ea typeface="Lato" panose="020F0502020204030203" pitchFamily="34" charset="0"/>
                <a:cs typeface="Lato" panose="020F0502020204030203" pitchFamily="34" charset="0"/>
              </a:rPr>
              <a:t> – gold standard diagnosis of carriers -     &gt; 99% accurate. Enables a ‘PCR’ lab test to identify genetic material</a:t>
            </a:r>
          </a:p>
          <a:p>
            <a:pPr lvl="1"/>
            <a:endParaRPr lang="en-GB" sz="600" dirty="0">
              <a:latin typeface="Lato" panose="020F0502020204030203" pitchFamily="34" charset="0"/>
              <a:ea typeface="Lato" panose="020F0502020204030203" pitchFamily="34" charset="0"/>
              <a:cs typeface="Lato" panose="020F0502020204030203" pitchFamily="34" charset="0"/>
            </a:endParaRPr>
          </a:p>
          <a:p>
            <a:pPr lvl="1"/>
            <a:r>
              <a:rPr lang="en-GB" sz="1500" b="1" dirty="0">
                <a:latin typeface="Lato" panose="020F0502020204030203" pitchFamily="34" charset="0"/>
                <a:ea typeface="Lato" panose="020F0502020204030203" pitchFamily="34" charset="0"/>
                <a:cs typeface="Lato" panose="020F0502020204030203" pitchFamily="34" charset="0"/>
              </a:rPr>
              <a:t>Blood test </a:t>
            </a:r>
            <a:r>
              <a:rPr lang="en-GB" sz="1500" dirty="0">
                <a:latin typeface="Lato" panose="020F0502020204030203" pitchFamily="34" charset="0"/>
                <a:ea typeface="Lato" panose="020F0502020204030203" pitchFamily="34" charset="0"/>
                <a:cs typeface="Lato" panose="020F0502020204030203" pitchFamily="34" charset="0"/>
              </a:rPr>
              <a:t>(ELISA) - tests immune response to bacteria (antibodies up to 8 months after exposure and carriers may have raised antibody levels permanently) paired, 2 weeks apart </a:t>
            </a:r>
          </a:p>
          <a:p>
            <a:pPr lvl="1"/>
            <a:endParaRPr lang="en-GB" sz="600" dirty="0">
              <a:latin typeface="Lato" panose="020F0502020204030203" pitchFamily="34" charset="0"/>
              <a:ea typeface="Lato" panose="020F0502020204030203" pitchFamily="34" charset="0"/>
              <a:cs typeface="Lato" panose="020F0502020204030203" pitchFamily="34" charset="0"/>
            </a:endParaRPr>
          </a:p>
          <a:p>
            <a:pPr lvl="1"/>
            <a:r>
              <a:rPr lang="en-GB" sz="1500" b="1" dirty="0">
                <a:latin typeface="Lato" panose="020F0502020204030203" pitchFamily="34" charset="0"/>
                <a:ea typeface="Lato" panose="020F0502020204030203" pitchFamily="34" charset="0"/>
                <a:cs typeface="Lato" panose="020F0502020204030203" pitchFamily="34" charset="0"/>
              </a:rPr>
              <a:t>Swab </a:t>
            </a:r>
            <a:r>
              <a:rPr lang="en-GB" sz="1500" dirty="0">
                <a:latin typeface="Lato" panose="020F0502020204030203" pitchFamily="34" charset="0"/>
                <a:ea typeface="Lato" panose="020F0502020204030203" pitchFamily="34" charset="0"/>
                <a:cs typeface="Lato" panose="020F0502020204030203" pitchFamily="34" charset="0"/>
              </a:rPr>
              <a:t>– can be used to test nasal discharge or pus from </a:t>
            </a:r>
            <a:r>
              <a:rPr lang="en-GB" sz="1500" dirty="0" err="1">
                <a:latin typeface="Lato" panose="020F0502020204030203" pitchFamily="34" charset="0"/>
                <a:ea typeface="Lato" panose="020F0502020204030203" pitchFamily="34" charset="0"/>
                <a:cs typeface="Lato" panose="020F0502020204030203" pitchFamily="34" charset="0"/>
              </a:rPr>
              <a:t>abcesses</a:t>
            </a:r>
            <a:r>
              <a:rPr lang="en-GB" sz="1500" dirty="0">
                <a:latin typeface="Lato" panose="020F0502020204030203" pitchFamily="34" charset="0"/>
                <a:ea typeface="Lato" panose="020F0502020204030203" pitchFamily="34" charset="0"/>
                <a:cs typeface="Lato" panose="020F0502020204030203" pitchFamily="34" charset="0"/>
              </a:rPr>
              <a:t> – least reliable for identifying carriers</a:t>
            </a:r>
          </a:p>
          <a:p>
            <a:pPr lvl="1"/>
            <a:endParaRPr lang="en-GB"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55185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000" dirty="0">
                <a:solidFill>
                  <a:srgbClr val="C00000"/>
                </a:solidFill>
                <a:latin typeface="Lato" panose="020F0502020204030203" pitchFamily="34" charset="0"/>
                <a:ea typeface="Lato" panose="020F0502020204030203" pitchFamily="34" charset="0"/>
                <a:cs typeface="Lato" panose="020F0502020204030203" pitchFamily="34" charset="0"/>
              </a:rPr>
              <a:t>Guttural pouch endoscopy: carrier detection, prevention and treatment</a:t>
            </a: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720670563"/>
              </p:ext>
            </p:extLst>
          </p:nvPr>
        </p:nvGraphicFramePr>
        <p:xfrm>
          <a:off x="-134139" y="2973344"/>
          <a:ext cx="5195944" cy="2751721"/>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p:cNvSpPr/>
          <p:nvPr/>
        </p:nvSpPr>
        <p:spPr>
          <a:xfrm>
            <a:off x="502507" y="2278024"/>
            <a:ext cx="3624649" cy="646331"/>
          </a:xfrm>
          <a:prstGeom prst="rect">
            <a:avLst/>
          </a:prstGeom>
        </p:spPr>
        <p:txBody>
          <a:bodyPr wrap="square">
            <a:spAutoFit/>
          </a:bodyPr>
          <a:lstStyle/>
          <a:p>
            <a:r>
              <a:rPr lang="en-GB" sz="1200" dirty="0">
                <a:latin typeface="Lato" panose="020F0502020204030203" pitchFamily="34" charset="0"/>
                <a:ea typeface="Lato" panose="020F0502020204030203" pitchFamily="34" charset="0"/>
                <a:cs typeface="Lato" panose="020F0502020204030203" pitchFamily="34" charset="0"/>
              </a:rPr>
              <a:t>Number of guttural pouch washes required to treat strangles carriers identified on arrival at Redwings between 2011 and 2016 (37 horses in total)</a:t>
            </a:r>
          </a:p>
        </p:txBody>
      </p:sp>
      <p:pic>
        <p:nvPicPr>
          <p:cNvPr id="6" name="0003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7098" y="2206961"/>
            <a:ext cx="4352261" cy="2449039"/>
          </a:xfrm>
          <a:prstGeom prst="rect">
            <a:avLst/>
          </a:prstGeom>
        </p:spPr>
      </p:pic>
      <p:sp>
        <p:nvSpPr>
          <p:cNvPr id="14" name="Rectangle 13"/>
          <p:cNvSpPr/>
          <p:nvPr/>
        </p:nvSpPr>
        <p:spPr>
          <a:xfrm>
            <a:off x="5061806" y="4737690"/>
            <a:ext cx="3118367" cy="507831"/>
          </a:xfrm>
          <a:prstGeom prst="rect">
            <a:avLst/>
          </a:prstGeom>
          <a:solidFill>
            <a:schemeClr val="accent2">
              <a:lumMod val="40000"/>
              <a:lumOff val="60000"/>
            </a:schemeClr>
          </a:solidFill>
        </p:spPr>
        <p:txBody>
          <a:bodyPr wrap="square">
            <a:spAutoFit/>
          </a:bodyPr>
          <a:lstStyle/>
          <a:p>
            <a:pPr algn="ctr"/>
            <a:r>
              <a:rPr lang="en-GB" sz="1350" dirty="0">
                <a:solidFill>
                  <a:srgbClr val="C00000"/>
                </a:solidFill>
                <a:latin typeface="Lato" panose="020F0502020204030203" pitchFamily="34" charset="0"/>
                <a:ea typeface="Lato" panose="020F0502020204030203" pitchFamily="34" charset="0"/>
                <a:cs typeface="Lato" panose="020F0502020204030203" pitchFamily="34" charset="0"/>
              </a:rPr>
              <a:t>Involve your vet in strangles screening options best suited to your yard.</a:t>
            </a:r>
          </a:p>
        </p:txBody>
      </p:sp>
    </p:spTree>
    <p:extLst>
      <p:ext uri="{BB962C8B-B14F-4D97-AF65-F5344CB8AC3E}">
        <p14:creationId xmlns:p14="http://schemas.microsoft.com/office/powerpoint/2010/main" val="15884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6"/>
                </p:tgtEl>
              </p:cMediaNode>
            </p:video>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1936"/>
            <a:ext cx="7886700" cy="1027271"/>
          </a:xfrm>
        </p:spPr>
        <p:txBody>
          <a:bodyPr>
            <a:normAutofit/>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Quick quarantine quiz!</a:t>
            </a:r>
          </a:p>
        </p:txBody>
      </p:sp>
      <p:sp>
        <p:nvSpPr>
          <p:cNvPr id="3" name="Content Placeholder 2"/>
          <p:cNvSpPr>
            <a:spLocks noGrp="1"/>
          </p:cNvSpPr>
          <p:nvPr>
            <p:ph idx="1"/>
          </p:nvPr>
        </p:nvSpPr>
        <p:spPr>
          <a:xfrm>
            <a:off x="362464" y="1579207"/>
            <a:ext cx="6359611" cy="3910766"/>
          </a:xfrm>
        </p:spPr>
        <p:txBody>
          <a:bodyPr>
            <a:normAutofit lnSpcReduction="10000"/>
          </a:bodyPr>
          <a:lstStyle/>
          <a:p>
            <a:pPr marL="385763" indent="-385763">
              <a:buAutoNum type="arabicPeriod"/>
            </a:pPr>
            <a:r>
              <a:rPr lang="en-GB" dirty="0">
                <a:latin typeface="Lato" panose="020F0502020204030203" pitchFamily="34" charset="0"/>
                <a:ea typeface="Lato" panose="020F0502020204030203" pitchFamily="34" charset="0"/>
                <a:cs typeface="Lato" panose="020F0502020204030203" pitchFamily="34" charset="0"/>
              </a:rPr>
              <a:t>Is strangles airborne?</a:t>
            </a:r>
          </a:p>
          <a:p>
            <a:pPr marL="385763" indent="-385763">
              <a:buAutoNum type="arabicPeriod"/>
            </a:pPr>
            <a:endParaRPr lang="en-GB" sz="800" dirty="0">
              <a:latin typeface="Lato" panose="020F0502020204030203" pitchFamily="34" charset="0"/>
              <a:ea typeface="Lato" panose="020F0502020204030203" pitchFamily="34" charset="0"/>
              <a:cs typeface="Lato" panose="020F0502020204030203" pitchFamily="34" charset="0"/>
            </a:endParaRPr>
          </a:p>
          <a:p>
            <a:pPr marL="385763" indent="-385763">
              <a:buAutoNum type="arabicPeriod"/>
            </a:pPr>
            <a:r>
              <a:rPr lang="en-GB" dirty="0">
                <a:latin typeface="Lato" panose="020F0502020204030203" pitchFamily="34" charset="0"/>
                <a:ea typeface="Lato" panose="020F0502020204030203" pitchFamily="34" charset="0"/>
                <a:cs typeface="Lato" panose="020F0502020204030203" pitchFamily="34" charset="0"/>
              </a:rPr>
              <a:t>Can strangles survive outside the horse?</a:t>
            </a:r>
          </a:p>
          <a:p>
            <a:pPr marL="385763" indent="-385763">
              <a:buAutoNum type="arabicPeriod"/>
            </a:pPr>
            <a:endParaRPr lang="en-GB" sz="800" dirty="0">
              <a:latin typeface="Lato" panose="020F0502020204030203" pitchFamily="34" charset="0"/>
              <a:ea typeface="Lato" panose="020F0502020204030203" pitchFamily="34" charset="0"/>
              <a:cs typeface="Lato" panose="020F0502020204030203" pitchFamily="34" charset="0"/>
            </a:endParaRPr>
          </a:p>
          <a:p>
            <a:pPr marL="385763" indent="-385763">
              <a:buAutoNum type="arabicPeriod"/>
            </a:pPr>
            <a:r>
              <a:rPr lang="en-GB" dirty="0">
                <a:latin typeface="Lato" panose="020F0502020204030203" pitchFamily="34" charset="0"/>
                <a:ea typeface="Lato" panose="020F0502020204030203" pitchFamily="34" charset="0"/>
                <a:cs typeface="Lato" panose="020F0502020204030203" pitchFamily="34" charset="0"/>
              </a:rPr>
              <a:t>Is it possible to quarantine anywhere other than a stable?</a:t>
            </a:r>
          </a:p>
          <a:p>
            <a:pPr marL="385763" indent="-385763">
              <a:buAutoNum type="arabicPeriod"/>
            </a:pPr>
            <a:endParaRPr lang="en-GB" sz="800" dirty="0">
              <a:latin typeface="Lato" panose="020F0502020204030203" pitchFamily="34" charset="0"/>
              <a:ea typeface="Lato" panose="020F0502020204030203" pitchFamily="34" charset="0"/>
              <a:cs typeface="Lato" panose="020F0502020204030203" pitchFamily="34" charset="0"/>
            </a:endParaRPr>
          </a:p>
          <a:p>
            <a:pPr marL="385763" indent="-385763">
              <a:buAutoNum type="arabicPeriod"/>
            </a:pPr>
            <a:r>
              <a:rPr lang="en-GB" dirty="0">
                <a:latin typeface="Lato" panose="020F0502020204030203" pitchFamily="34" charset="0"/>
                <a:ea typeface="Lato" panose="020F0502020204030203" pitchFamily="34" charset="0"/>
                <a:cs typeface="Lato" panose="020F0502020204030203" pitchFamily="34" charset="0"/>
              </a:rPr>
              <a:t>How long should you isolate a new arrival for?</a:t>
            </a:r>
          </a:p>
          <a:p>
            <a:pPr marL="385763" indent="-385763">
              <a:buAutoNum type="arabicPeriod"/>
            </a:pPr>
            <a:endParaRPr lang="en-GB" sz="800" dirty="0">
              <a:latin typeface="Lato" panose="020F0502020204030203" pitchFamily="34" charset="0"/>
              <a:ea typeface="Lato" panose="020F0502020204030203" pitchFamily="34" charset="0"/>
              <a:cs typeface="Lato" panose="020F0502020204030203" pitchFamily="34" charset="0"/>
            </a:endParaRPr>
          </a:p>
          <a:p>
            <a:pPr marL="385763" indent="-385763">
              <a:buAutoNum type="arabicPeriod"/>
            </a:pPr>
            <a:r>
              <a:rPr lang="en-GB" dirty="0">
                <a:latin typeface="Lato" panose="020F0502020204030203" pitchFamily="34" charset="0"/>
                <a:ea typeface="Lato" panose="020F0502020204030203" pitchFamily="34" charset="0"/>
                <a:cs typeface="Lato" panose="020F0502020204030203" pitchFamily="34" charset="0"/>
              </a:rPr>
              <a:t>What temperature would indicate fever?</a:t>
            </a:r>
          </a:p>
          <a:p>
            <a:pPr marL="385763" indent="-385763">
              <a:buAutoNum type="arabicPeriod"/>
            </a:pPr>
            <a:endParaRPr lang="en-GB" sz="800" dirty="0">
              <a:latin typeface="Lato" panose="020F0502020204030203" pitchFamily="34" charset="0"/>
              <a:ea typeface="Lato" panose="020F0502020204030203" pitchFamily="34" charset="0"/>
              <a:cs typeface="Lato" panose="020F0502020204030203" pitchFamily="34" charset="0"/>
            </a:endParaRPr>
          </a:p>
          <a:p>
            <a:pPr marL="385763" indent="-385763">
              <a:buAutoNum type="arabicPeriod"/>
            </a:pPr>
            <a:r>
              <a:rPr lang="en-GB" dirty="0">
                <a:latin typeface="Lato" panose="020F0502020204030203" pitchFamily="34" charset="0"/>
                <a:ea typeface="Lato" panose="020F0502020204030203" pitchFamily="34" charset="0"/>
                <a:cs typeface="Lato" panose="020F0502020204030203" pitchFamily="34" charset="0"/>
              </a:rPr>
              <a:t>How long can a horse remain infectious for   once strangles symptoms have disappeared? </a:t>
            </a:r>
            <a:endParaRPr lang="en-GB" sz="1800" dirty="0">
              <a:latin typeface="Lato" panose="020F0502020204030203" pitchFamily="34" charset="0"/>
              <a:ea typeface="Lato" panose="020F0502020204030203" pitchFamily="34" charset="0"/>
              <a:cs typeface="Lato" panose="020F0502020204030203" pitchFamily="34" charset="0"/>
            </a:endParaRP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307" y="3150602"/>
            <a:ext cx="2178585" cy="163393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6307" y="1466359"/>
            <a:ext cx="2179848" cy="1451102"/>
          </a:xfrm>
          <a:prstGeom prst="rect">
            <a:avLst/>
          </a:prstGeom>
        </p:spPr>
      </p:pic>
    </p:spTree>
    <p:extLst>
      <p:ext uri="{BB962C8B-B14F-4D97-AF65-F5344CB8AC3E}">
        <p14:creationId xmlns:p14="http://schemas.microsoft.com/office/powerpoint/2010/main" val="985059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84886"/>
            <a:ext cx="7886700" cy="914400"/>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No guarantees!</a:t>
            </a:r>
          </a:p>
        </p:txBody>
      </p:sp>
      <p:sp>
        <p:nvSpPr>
          <p:cNvPr id="3" name="Content Placeholder 2"/>
          <p:cNvSpPr>
            <a:spLocks noGrp="1"/>
          </p:cNvSpPr>
          <p:nvPr>
            <p:ph idx="1"/>
          </p:nvPr>
        </p:nvSpPr>
        <p:spPr>
          <a:xfrm>
            <a:off x="308922" y="1946465"/>
            <a:ext cx="5603789" cy="3543511"/>
          </a:xfrm>
        </p:spPr>
        <p:txBody>
          <a:bodyPr>
            <a:normAutofit/>
          </a:bodyPr>
          <a:lstStyle/>
          <a:p>
            <a:pPr marL="342900" lvl="1" indent="0">
              <a:buNone/>
            </a:pPr>
            <a:r>
              <a:rPr lang="en-GB" sz="1600" dirty="0">
                <a:latin typeface="Lato" panose="020F0502020204030203" pitchFamily="34" charset="0"/>
                <a:ea typeface="Lato" panose="020F0502020204030203" pitchFamily="34" charset="0"/>
                <a:cs typeface="Lato" panose="020F0502020204030203" pitchFamily="34" charset="0"/>
              </a:rPr>
              <a:t>No biosecurity system will be 100%</a:t>
            </a:r>
          </a:p>
          <a:p>
            <a:pPr marL="342900" lvl="1" indent="0">
              <a:buNone/>
            </a:pPr>
            <a:r>
              <a:rPr lang="en-GB" sz="1600" dirty="0">
                <a:latin typeface="Lato" panose="020F0502020204030203" pitchFamily="34" charset="0"/>
                <a:ea typeface="Lato" panose="020F0502020204030203" pitchFamily="34" charset="0"/>
                <a:cs typeface="Lato" panose="020F0502020204030203" pitchFamily="34" charset="0"/>
              </a:rPr>
              <a:t> – outbreaks can still happen</a:t>
            </a:r>
          </a:p>
          <a:p>
            <a:pPr marL="342900" lvl="1" indent="0">
              <a:buNone/>
            </a:pPr>
            <a:endParaRPr lang="en-GB" sz="1600" dirty="0">
              <a:latin typeface="Lato" panose="020F0502020204030203" pitchFamily="34" charset="0"/>
              <a:ea typeface="Lato" panose="020F0502020204030203" pitchFamily="34" charset="0"/>
              <a:cs typeface="Lato" panose="020F0502020204030203" pitchFamily="34" charset="0"/>
            </a:endParaRPr>
          </a:p>
          <a:p>
            <a:pPr marL="342900" lvl="1" indent="0">
              <a:buNone/>
            </a:pPr>
            <a:r>
              <a:rPr lang="en-GB" sz="1600" dirty="0">
                <a:latin typeface="Lato" panose="020F0502020204030203" pitchFamily="34" charset="0"/>
                <a:ea typeface="Lato" panose="020F0502020204030203" pitchFamily="34" charset="0"/>
                <a:cs typeface="Lato" panose="020F0502020204030203" pitchFamily="34" charset="0"/>
              </a:rPr>
              <a:t>BUT screening also supports resolution of an outbreak:</a:t>
            </a:r>
          </a:p>
          <a:p>
            <a:pPr marL="342900" lvl="1" indent="0">
              <a:buNone/>
            </a:pPr>
            <a:endParaRPr lang="en-GB" sz="1600" dirty="0">
              <a:latin typeface="Lato" panose="020F0502020204030203" pitchFamily="34" charset="0"/>
              <a:ea typeface="Lato" panose="020F0502020204030203" pitchFamily="34" charset="0"/>
              <a:cs typeface="Lato" panose="020F0502020204030203" pitchFamily="34" charset="0"/>
            </a:endParaRPr>
          </a:p>
          <a:p>
            <a:pPr lvl="1"/>
            <a:r>
              <a:rPr lang="en-GB" sz="1600" dirty="0">
                <a:latin typeface="Lato" panose="020F0502020204030203" pitchFamily="34" charset="0"/>
                <a:ea typeface="Lato" panose="020F0502020204030203" pitchFamily="34" charset="0"/>
                <a:cs typeface="Lato" panose="020F0502020204030203" pitchFamily="34" charset="0"/>
              </a:rPr>
              <a:t>More information on horses’ health history</a:t>
            </a:r>
          </a:p>
          <a:p>
            <a:pPr lvl="1"/>
            <a:r>
              <a:rPr lang="en-GB" sz="1600" dirty="0">
                <a:latin typeface="Lato" panose="020F0502020204030203" pitchFamily="34" charset="0"/>
                <a:ea typeface="Lato" panose="020F0502020204030203" pitchFamily="34" charset="0"/>
                <a:cs typeface="Lato" panose="020F0502020204030203" pitchFamily="34" charset="0"/>
              </a:rPr>
              <a:t>Confidence in lack of carriers on site</a:t>
            </a:r>
          </a:p>
          <a:p>
            <a:pPr lvl="1"/>
            <a:r>
              <a:rPr lang="en-GB" sz="1600" dirty="0">
                <a:latin typeface="Lato" panose="020F0502020204030203" pitchFamily="34" charset="0"/>
                <a:ea typeface="Lato" panose="020F0502020204030203" pitchFamily="34" charset="0"/>
                <a:cs typeface="Lato" panose="020F0502020204030203" pitchFamily="34" charset="0"/>
              </a:rPr>
              <a:t>Familiarity with setting up and using quarantine</a:t>
            </a:r>
          </a:p>
          <a:p>
            <a:pPr lvl="1"/>
            <a:r>
              <a:rPr lang="en-GB" sz="1600" dirty="0">
                <a:latin typeface="Lato" panose="020F0502020204030203" pitchFamily="34" charset="0"/>
                <a:ea typeface="Lato" panose="020F0502020204030203" pitchFamily="34" charset="0"/>
                <a:cs typeface="Lato" panose="020F0502020204030203" pitchFamily="34" charset="0"/>
              </a:rPr>
              <a:t>Knowledge of testing and monitoring for strangles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369" y="1499286"/>
            <a:ext cx="2467125" cy="3618535"/>
          </a:xfrm>
          <a:prstGeom prst="rect">
            <a:avLst/>
          </a:prstGeom>
        </p:spPr>
      </p:pic>
    </p:spTree>
    <p:extLst>
      <p:ext uri="{BB962C8B-B14F-4D97-AF65-F5344CB8AC3E}">
        <p14:creationId xmlns:p14="http://schemas.microsoft.com/office/powerpoint/2010/main" val="161901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dwings_strangles_1080p_FIN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11501" y="837085"/>
            <a:ext cx="7735887" cy="4351338"/>
          </a:xfrm>
        </p:spPr>
      </p:pic>
    </p:spTree>
    <p:extLst>
      <p:ext uri="{BB962C8B-B14F-4D97-AF65-F5344CB8AC3E}">
        <p14:creationId xmlns:p14="http://schemas.microsoft.com/office/powerpoint/2010/main" val="1245512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24930"/>
            <a:ext cx="7886700" cy="889686"/>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Lessons in outbreak management</a:t>
            </a:r>
            <a:endParaRPr lang="en-GB" dirty="0"/>
          </a:p>
        </p:txBody>
      </p:sp>
      <p:sp>
        <p:nvSpPr>
          <p:cNvPr id="3" name="Content Placeholder 2"/>
          <p:cNvSpPr>
            <a:spLocks noGrp="1"/>
          </p:cNvSpPr>
          <p:nvPr>
            <p:ph idx="1"/>
          </p:nvPr>
        </p:nvSpPr>
        <p:spPr>
          <a:xfrm>
            <a:off x="363071" y="1688757"/>
            <a:ext cx="5486400" cy="4017503"/>
          </a:xfrm>
        </p:spPr>
        <p:txBody>
          <a:bodyPr/>
          <a:lstStyle/>
          <a:p>
            <a:pPr marL="0" indent="0">
              <a:buNone/>
            </a:pPr>
            <a:r>
              <a:rPr lang="en-GB" sz="1500" b="1" dirty="0">
                <a:latin typeface="Lato" panose="020F0502020204030203" pitchFamily="34" charset="0"/>
                <a:ea typeface="Lato" panose="020F0502020204030203" pitchFamily="34" charset="0"/>
                <a:cs typeface="Lato" panose="020F0502020204030203" pitchFamily="34" charset="0"/>
              </a:rPr>
              <a:t>Redwings contained its outbreak through:</a:t>
            </a:r>
          </a:p>
          <a:p>
            <a:pPr marL="0" indent="0">
              <a:buNone/>
            </a:pPr>
            <a:endParaRPr lang="en-GB" sz="150" b="1" dirty="0">
              <a:latin typeface="Lato" panose="020F0502020204030203" pitchFamily="34" charset="0"/>
              <a:ea typeface="Lato" panose="020F0502020204030203" pitchFamily="34" charset="0"/>
              <a:cs typeface="Lato" panose="020F0502020204030203" pitchFamily="34" charset="0"/>
            </a:endParaRPr>
          </a:p>
          <a:p>
            <a:pPr marL="214313" indent="-214313">
              <a:buFont typeface="Wingdings" panose="05000000000000000000" pitchFamily="2" charset="2"/>
              <a:buChar char="§"/>
            </a:pPr>
            <a:r>
              <a:rPr lang="en-GB" sz="1500" b="1" dirty="0">
                <a:latin typeface="Lato" panose="020F0502020204030203" pitchFamily="34" charset="0"/>
                <a:ea typeface="Lato" panose="020F0502020204030203" pitchFamily="34" charset="0"/>
                <a:cs typeface="Lato" panose="020F0502020204030203" pitchFamily="34" charset="0"/>
              </a:rPr>
              <a:t>Quick recognition </a:t>
            </a:r>
            <a:r>
              <a:rPr lang="en-GB" sz="1500" dirty="0">
                <a:latin typeface="Lato" panose="020F0502020204030203" pitchFamily="34" charset="0"/>
                <a:ea typeface="Lato" panose="020F0502020204030203" pitchFamily="34" charset="0"/>
                <a:cs typeface="Lato" panose="020F0502020204030203" pitchFamily="34" charset="0"/>
              </a:rPr>
              <a:t>of signs (even with screening in place)</a:t>
            </a:r>
          </a:p>
          <a:p>
            <a:pPr marL="214313" indent="-214313">
              <a:buFont typeface="Wingdings" panose="05000000000000000000" pitchFamily="2" charset="2"/>
              <a:buChar char="§"/>
            </a:pPr>
            <a:r>
              <a:rPr lang="en-GB" sz="1500" b="1" dirty="0">
                <a:latin typeface="Lato" panose="020F0502020204030203" pitchFamily="34" charset="0"/>
                <a:ea typeface="Lato" panose="020F0502020204030203" pitchFamily="34" charset="0"/>
                <a:cs typeface="Lato" panose="020F0502020204030203" pitchFamily="34" charset="0"/>
              </a:rPr>
              <a:t>Immediate isolation </a:t>
            </a:r>
            <a:r>
              <a:rPr lang="en-GB" sz="1500" dirty="0">
                <a:latin typeface="Lato" panose="020F0502020204030203" pitchFamily="34" charset="0"/>
                <a:ea typeface="Lato" panose="020F0502020204030203" pitchFamily="34" charset="0"/>
                <a:cs typeface="Lato" panose="020F0502020204030203" pitchFamily="34" charset="0"/>
              </a:rPr>
              <a:t>stop horse movement before diagnosis</a:t>
            </a:r>
          </a:p>
          <a:p>
            <a:pPr marL="214313" indent="-214313">
              <a:buFont typeface="Wingdings" panose="05000000000000000000" pitchFamily="2" charset="2"/>
              <a:buChar char="§"/>
            </a:pPr>
            <a:r>
              <a:rPr lang="en-GB" sz="1500" b="1" dirty="0">
                <a:latin typeface="Lato" panose="020F0502020204030203" pitchFamily="34" charset="0"/>
                <a:ea typeface="Lato" panose="020F0502020204030203" pitchFamily="34" charset="0"/>
                <a:cs typeface="Lato" panose="020F0502020204030203" pitchFamily="34" charset="0"/>
              </a:rPr>
              <a:t>Containment</a:t>
            </a:r>
            <a:r>
              <a:rPr lang="en-GB" sz="1500" dirty="0">
                <a:latin typeface="Lato" panose="020F0502020204030203" pitchFamily="34" charset="0"/>
                <a:ea typeface="Lato" panose="020F0502020204030203" pitchFamily="34" charset="0"/>
                <a:cs typeface="Lato" panose="020F0502020204030203" pitchFamily="34" charset="0"/>
              </a:rPr>
              <a:t> focused</a:t>
            </a:r>
          </a:p>
          <a:p>
            <a:pPr marL="214313" indent="-214313">
              <a:buFont typeface="Wingdings" panose="05000000000000000000" pitchFamily="2" charset="2"/>
              <a:buChar char="§"/>
            </a:pPr>
            <a:r>
              <a:rPr lang="en-GB" sz="1500" b="1" dirty="0">
                <a:latin typeface="Lato" panose="020F0502020204030203" pitchFamily="34" charset="0"/>
                <a:ea typeface="Lato" panose="020F0502020204030203" pitchFamily="34" charset="0"/>
                <a:cs typeface="Lato" panose="020F0502020204030203" pitchFamily="34" charset="0"/>
              </a:rPr>
              <a:t>Having diary records </a:t>
            </a:r>
            <a:r>
              <a:rPr lang="en-GB" sz="1500" dirty="0">
                <a:latin typeface="Lato" panose="020F0502020204030203" pitchFamily="34" charset="0"/>
                <a:ea typeface="Lato" panose="020F0502020204030203" pitchFamily="34" charset="0"/>
                <a:cs typeface="Lato" panose="020F0502020204030203" pitchFamily="34" charset="0"/>
              </a:rPr>
              <a:t>of horse movements on and off site </a:t>
            </a:r>
          </a:p>
          <a:p>
            <a:pPr marL="214313" indent="-214313">
              <a:buFont typeface="Wingdings" panose="05000000000000000000" pitchFamily="2" charset="2"/>
              <a:buChar char="§"/>
            </a:pPr>
            <a:r>
              <a:rPr lang="en-GB" sz="1500" b="1" dirty="0">
                <a:latin typeface="Lato" panose="020F0502020204030203" pitchFamily="34" charset="0"/>
                <a:ea typeface="Lato" panose="020F0502020204030203" pitchFamily="34" charset="0"/>
                <a:cs typeface="Lato" panose="020F0502020204030203" pitchFamily="34" charset="0"/>
              </a:rPr>
              <a:t>Good communication:</a:t>
            </a:r>
          </a:p>
          <a:p>
            <a:pPr lvl="1"/>
            <a:r>
              <a:rPr lang="en-GB" sz="1500" b="1" dirty="0">
                <a:latin typeface="Lato" panose="020F0502020204030203" pitchFamily="34" charset="0"/>
                <a:ea typeface="Lato" panose="020F0502020204030203" pitchFamily="34" charset="0"/>
                <a:cs typeface="Lato" panose="020F0502020204030203" pitchFamily="34" charset="0"/>
              </a:rPr>
              <a:t>Co-ordinated veterinary advice</a:t>
            </a:r>
            <a:endParaRPr lang="en-GB" sz="1500" dirty="0">
              <a:latin typeface="Lato" panose="020F0502020204030203" pitchFamily="34" charset="0"/>
              <a:ea typeface="Lato" panose="020F0502020204030203" pitchFamily="34" charset="0"/>
              <a:cs typeface="Lato" panose="020F0502020204030203" pitchFamily="34" charset="0"/>
            </a:endParaRPr>
          </a:p>
          <a:p>
            <a:pPr lvl="1"/>
            <a:r>
              <a:rPr lang="en-GB" sz="1500" dirty="0">
                <a:latin typeface="Lato" panose="020F0502020204030203" pitchFamily="34" charset="0"/>
                <a:ea typeface="Lato" panose="020F0502020204030203" pitchFamily="34" charset="0"/>
                <a:cs typeface="Lato" panose="020F0502020204030203" pitchFamily="34" charset="0"/>
              </a:rPr>
              <a:t>Regular </a:t>
            </a:r>
            <a:r>
              <a:rPr lang="en-GB" sz="1500" b="1" dirty="0">
                <a:latin typeface="Lato" panose="020F0502020204030203" pitchFamily="34" charset="0"/>
                <a:ea typeface="Lato" panose="020F0502020204030203" pitchFamily="34" charset="0"/>
                <a:cs typeface="Lato" panose="020F0502020204030203" pitchFamily="34" charset="0"/>
              </a:rPr>
              <a:t>yard updates </a:t>
            </a:r>
            <a:r>
              <a:rPr lang="en-GB" sz="1500" dirty="0">
                <a:latin typeface="Lato" panose="020F0502020204030203" pitchFamily="34" charset="0"/>
                <a:ea typeface="Lato" panose="020F0502020204030203" pitchFamily="34" charset="0"/>
                <a:cs typeface="Lato" panose="020F0502020204030203" pitchFamily="34" charset="0"/>
              </a:rPr>
              <a:t>– horse owning and non-horse owning public</a:t>
            </a:r>
          </a:p>
          <a:p>
            <a:pPr lvl="1"/>
            <a:r>
              <a:rPr lang="en-GB" sz="1500" dirty="0">
                <a:latin typeface="Lato" panose="020F0502020204030203" pitchFamily="34" charset="0"/>
                <a:ea typeface="Lato" panose="020F0502020204030203" pitchFamily="34" charset="0"/>
                <a:cs typeface="Lato" panose="020F0502020204030203" pitchFamily="34" charset="0"/>
              </a:rPr>
              <a:t>Clear </a:t>
            </a:r>
            <a:r>
              <a:rPr lang="en-GB" sz="1500" b="1" dirty="0">
                <a:latin typeface="Lato" panose="020F0502020204030203" pitchFamily="34" charset="0"/>
                <a:ea typeface="Lato" panose="020F0502020204030203" pitchFamily="34" charset="0"/>
                <a:cs typeface="Lato" panose="020F0502020204030203" pitchFamily="34" charset="0"/>
              </a:rPr>
              <a:t>signs</a:t>
            </a:r>
            <a:r>
              <a:rPr lang="en-GB" sz="1500" dirty="0">
                <a:latin typeface="Lato" panose="020F0502020204030203" pitchFamily="34" charset="0"/>
                <a:ea typeface="Lato" panose="020F0502020204030203" pitchFamily="34" charset="0"/>
                <a:cs typeface="Lato" panose="020F0502020204030203" pitchFamily="34" charset="0"/>
              </a:rPr>
              <a:t> and visitor info</a:t>
            </a:r>
          </a:p>
          <a:p>
            <a:pPr lvl="1"/>
            <a:r>
              <a:rPr lang="en-GB" sz="1500" dirty="0">
                <a:latin typeface="Lato" panose="020F0502020204030203" pitchFamily="34" charset="0"/>
                <a:ea typeface="Lato" panose="020F0502020204030203" pitchFamily="34" charset="0"/>
                <a:cs typeface="Lato" panose="020F0502020204030203" pitchFamily="34" charset="0"/>
              </a:rPr>
              <a:t>Staff </a:t>
            </a:r>
            <a:r>
              <a:rPr lang="en-GB" sz="1500" b="1" dirty="0">
                <a:latin typeface="Lato" panose="020F0502020204030203" pitchFamily="34" charset="0"/>
                <a:ea typeface="Lato" panose="020F0502020204030203" pitchFamily="34" charset="0"/>
                <a:cs typeface="Lato" panose="020F0502020204030203" pitchFamily="34" charset="0"/>
              </a:rPr>
              <a:t>training</a:t>
            </a:r>
            <a:r>
              <a:rPr lang="en-GB" sz="1500" dirty="0">
                <a:latin typeface="Lato" panose="020F0502020204030203" pitchFamily="34" charset="0"/>
                <a:ea typeface="Lato" panose="020F0502020204030203" pitchFamily="34" charset="0"/>
                <a:cs typeface="Lato" panose="020F0502020204030203" pitchFamily="34" charset="0"/>
              </a:rPr>
              <a:t> (protect horses elsewhere too)</a:t>
            </a:r>
          </a:p>
          <a:p>
            <a:pPr marL="214313" indent="-214313">
              <a:buFont typeface="Wingdings" panose="05000000000000000000" pitchFamily="2" charset="2"/>
              <a:buChar char="§"/>
            </a:pPr>
            <a:r>
              <a:rPr lang="en-GB" sz="1500" b="1" dirty="0">
                <a:latin typeface="Lato" panose="020F0502020204030203" pitchFamily="34" charset="0"/>
                <a:ea typeface="Lato" panose="020F0502020204030203" pitchFamily="34" charset="0"/>
                <a:cs typeface="Lato" panose="020F0502020204030203" pitchFamily="34" charset="0"/>
              </a:rPr>
              <a:t>Screen </a:t>
            </a:r>
            <a:r>
              <a:rPr lang="en-GB" sz="1500" dirty="0">
                <a:latin typeface="Lato" panose="020F0502020204030203" pitchFamily="34" charset="0"/>
                <a:ea typeface="Lato" panose="020F0502020204030203" pitchFamily="34" charset="0"/>
                <a:cs typeface="Lato" panose="020F0502020204030203" pitchFamily="34" charset="0"/>
              </a:rPr>
              <a:t>all relevant horses before lifting quarantine to prevent carriers developing</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613" y="2751105"/>
            <a:ext cx="3227592" cy="1749899"/>
          </a:xfrm>
          <a:prstGeom prst="rect">
            <a:avLst/>
          </a:prstGeom>
        </p:spPr>
      </p:pic>
      <p:sp>
        <p:nvSpPr>
          <p:cNvPr id="5" name="TextBox 4"/>
          <p:cNvSpPr txBox="1"/>
          <p:nvPr/>
        </p:nvSpPr>
        <p:spPr>
          <a:xfrm>
            <a:off x="5523613" y="4538075"/>
            <a:ext cx="3227592" cy="219291"/>
          </a:xfrm>
          <a:prstGeom prst="rect">
            <a:avLst/>
          </a:prstGeom>
          <a:noFill/>
        </p:spPr>
        <p:txBody>
          <a:bodyPr wrap="square" rtlCol="0">
            <a:spAutoFit/>
          </a:bodyPr>
          <a:lstStyle/>
          <a:p>
            <a:pPr algn="ctr"/>
            <a:r>
              <a:rPr lang="en-GB" sz="825" i="1" dirty="0"/>
              <a:t>Redwings Horse Sanctuary (2017) Redwings Strangles Survey Results</a:t>
            </a:r>
            <a:endParaRPr lang="en-GB" sz="825" i="1" dirty="0">
              <a:solidFill>
                <a:srgbClr val="C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73405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1363"/>
            <a:ext cx="8021080" cy="790832"/>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Screening and quarantine is in demand!</a:t>
            </a:r>
          </a:p>
        </p:txBody>
      </p:sp>
      <p:pic>
        <p:nvPicPr>
          <p:cNvPr id="4" name="Content Placeholder 3"/>
          <p:cNvPicPr>
            <a:picLocks noGrp="1" noChangeAspect="1"/>
          </p:cNvPicPr>
          <p:nvPr>
            <p:ph idx="1"/>
          </p:nvPr>
        </p:nvPicPr>
        <p:blipFill rotWithShape="1">
          <a:blip r:embed="rId3"/>
          <a:srcRect b="5944"/>
          <a:stretch/>
        </p:blipFill>
        <p:spPr>
          <a:xfrm>
            <a:off x="467464" y="1900601"/>
            <a:ext cx="2283185" cy="2800200"/>
          </a:xfrm>
          <a:prstGeom prst="rect">
            <a:avLst/>
          </a:prstGeom>
        </p:spPr>
      </p:pic>
      <p:pic>
        <p:nvPicPr>
          <p:cNvPr id="5" name="Picture 4"/>
          <p:cNvPicPr>
            <a:picLocks noChangeAspect="1"/>
          </p:cNvPicPr>
          <p:nvPr/>
        </p:nvPicPr>
        <p:blipFill>
          <a:blip r:embed="rId4"/>
          <a:stretch>
            <a:fillRect/>
          </a:stretch>
        </p:blipFill>
        <p:spPr>
          <a:xfrm>
            <a:off x="2211409" y="3351194"/>
            <a:ext cx="2034545" cy="235709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5134" y="1734653"/>
            <a:ext cx="3792559" cy="2519695"/>
          </a:xfrm>
          <a:prstGeom prst="rect">
            <a:avLst/>
          </a:prstGeom>
        </p:spPr>
      </p:pic>
      <p:sp>
        <p:nvSpPr>
          <p:cNvPr id="7" name="Rectangle 6"/>
          <p:cNvSpPr/>
          <p:nvPr/>
        </p:nvSpPr>
        <p:spPr>
          <a:xfrm>
            <a:off x="4732976" y="3861629"/>
            <a:ext cx="2878992" cy="1846659"/>
          </a:xfrm>
          <a:prstGeom prst="rect">
            <a:avLst/>
          </a:prstGeom>
          <a:solidFill>
            <a:schemeClr val="accent2">
              <a:lumMod val="40000"/>
              <a:lumOff val="60000"/>
            </a:schemeClr>
          </a:solidFill>
          <a:ln>
            <a:noFill/>
          </a:ln>
        </p:spPr>
        <p:txBody>
          <a:bodyPr wrap="square">
            <a:spAutoFit/>
          </a:bodyPr>
          <a:lstStyle/>
          <a:p>
            <a:r>
              <a:rPr lang="en-GB" sz="1200" b="1" dirty="0">
                <a:solidFill>
                  <a:srgbClr val="C00000"/>
                </a:solidFill>
                <a:latin typeface="Lato" panose="020F0502020204030203" pitchFamily="34" charset="0"/>
                <a:ea typeface="Lato" panose="020F0502020204030203" pitchFamily="34" charset="0"/>
                <a:cs typeface="Lato" panose="020F0502020204030203" pitchFamily="34" charset="0"/>
              </a:rPr>
              <a:t>Redwings strangles survey found that:</a:t>
            </a:r>
          </a:p>
          <a:p>
            <a:endParaRPr lang="en-GB" sz="600" b="1" dirty="0">
              <a:solidFill>
                <a:srgbClr val="C00000"/>
              </a:solidFill>
              <a:latin typeface="Lato" panose="020F0502020204030203" pitchFamily="34" charset="0"/>
              <a:ea typeface="Lato" panose="020F0502020204030203" pitchFamily="34" charset="0"/>
              <a:cs typeface="Lato" panose="020F0502020204030203" pitchFamily="34" charset="0"/>
            </a:endParaRPr>
          </a:p>
          <a:p>
            <a:r>
              <a:rPr lang="en-GB" sz="1200" dirty="0">
                <a:solidFill>
                  <a:srgbClr val="C00000"/>
                </a:solidFill>
                <a:latin typeface="Lato" panose="020F0502020204030203" pitchFamily="34" charset="0"/>
                <a:ea typeface="Lato" panose="020F0502020204030203" pitchFamily="34" charset="0"/>
                <a:cs typeface="Lato" panose="020F0502020204030203" pitchFamily="34" charset="0"/>
              </a:rPr>
              <a:t>70% of owners are able to quarantine their horse if they want or need to</a:t>
            </a:r>
          </a:p>
          <a:p>
            <a:endParaRPr lang="en-GB" sz="600" dirty="0">
              <a:solidFill>
                <a:srgbClr val="C00000"/>
              </a:solidFill>
              <a:latin typeface="Lato" panose="020F0502020204030203" pitchFamily="34" charset="0"/>
              <a:ea typeface="Lato" panose="020F0502020204030203" pitchFamily="34" charset="0"/>
              <a:cs typeface="Lato" panose="020F0502020204030203" pitchFamily="34" charset="0"/>
            </a:endParaRPr>
          </a:p>
          <a:p>
            <a:r>
              <a:rPr lang="en-GB" sz="1200" dirty="0">
                <a:solidFill>
                  <a:srgbClr val="C00000"/>
                </a:solidFill>
                <a:latin typeface="Lato" panose="020F0502020204030203" pitchFamily="34" charset="0"/>
                <a:ea typeface="Lato" panose="020F0502020204030203" pitchFamily="34" charset="0"/>
                <a:cs typeface="Lato" panose="020F0502020204030203" pitchFamily="34" charset="0"/>
              </a:rPr>
              <a:t>There is limited sharing of equipment – especially tack</a:t>
            </a:r>
          </a:p>
          <a:p>
            <a:endParaRPr lang="en-GB" sz="600" dirty="0">
              <a:solidFill>
                <a:srgbClr val="C00000"/>
              </a:solidFill>
              <a:latin typeface="Lato" panose="020F0502020204030203" pitchFamily="34" charset="0"/>
              <a:ea typeface="Lato" panose="020F0502020204030203" pitchFamily="34" charset="0"/>
              <a:cs typeface="Lato" panose="020F0502020204030203" pitchFamily="34" charset="0"/>
            </a:endParaRPr>
          </a:p>
          <a:p>
            <a:r>
              <a:rPr lang="en-GB" sz="1200" dirty="0">
                <a:solidFill>
                  <a:srgbClr val="C00000"/>
                </a:solidFill>
                <a:latin typeface="Lato" panose="020F0502020204030203" pitchFamily="34" charset="0"/>
                <a:ea typeface="Lato" panose="020F0502020204030203" pitchFamily="34" charset="0"/>
                <a:cs typeface="Lato" panose="020F0502020204030203" pitchFamily="34" charset="0"/>
              </a:rPr>
              <a:t>Lack of knowledge and stigma were seen as greater barriers to strangles prevention than cost</a:t>
            </a:r>
          </a:p>
        </p:txBody>
      </p:sp>
    </p:spTree>
    <p:extLst>
      <p:ext uri="{BB962C8B-B14F-4D97-AF65-F5344CB8AC3E}">
        <p14:creationId xmlns:p14="http://schemas.microsoft.com/office/powerpoint/2010/main" val="63892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9557"/>
            <a:ext cx="7886700" cy="1375719"/>
          </a:xfrm>
        </p:spPr>
        <p:txBody>
          <a:bodyPr>
            <a:normAutofit/>
          </a:bodyPr>
          <a:lstStyle/>
          <a:p>
            <a:pPr algn="ctr"/>
            <a:r>
              <a:rPr lang="en-GB" sz="4200" dirty="0">
                <a:solidFill>
                  <a:srgbClr val="C80000"/>
                </a:solidFill>
                <a:latin typeface="Lato" panose="020F0502020204030203" pitchFamily="34" charset="0"/>
                <a:ea typeface="Lato" panose="020F0502020204030203" pitchFamily="34" charset="0"/>
                <a:cs typeface="Lato" panose="020F0502020204030203" pitchFamily="34" charset="0"/>
              </a:rPr>
              <a:t>Strangles - staying a step ahead</a:t>
            </a:r>
            <a:endParaRPr lang="en-GB" sz="4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28431" y="1993557"/>
            <a:ext cx="2774031" cy="2101064"/>
          </a:xfrm>
          <a:prstGeom prst="rect">
            <a:avLst/>
          </a:prstGeom>
        </p:spPr>
      </p:pic>
      <p:sp>
        <p:nvSpPr>
          <p:cNvPr id="5" name="Title 1"/>
          <p:cNvSpPr txBox="1">
            <a:spLocks/>
          </p:cNvSpPr>
          <p:nvPr/>
        </p:nvSpPr>
        <p:spPr>
          <a:xfrm>
            <a:off x="628653" y="4119231"/>
            <a:ext cx="8101399" cy="126007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dirty="0">
                <a:solidFill>
                  <a:srgbClr val="C80000"/>
                </a:solidFill>
                <a:latin typeface="Lato" panose="020F0502020204030203" pitchFamily="34" charset="0"/>
                <a:ea typeface="Lato" panose="020F0502020204030203" pitchFamily="34" charset="0"/>
                <a:cs typeface="Lato" panose="020F0502020204030203" pitchFamily="34" charset="0"/>
              </a:rPr>
              <a:t>Tips on disease prevention for horse owners, yard managers and equestrian professionals</a:t>
            </a:r>
            <a:endParaRPr lang="en-GB" sz="3000" dirty="0"/>
          </a:p>
        </p:txBody>
      </p:sp>
    </p:spTree>
    <p:extLst>
      <p:ext uri="{BB962C8B-B14F-4D97-AF65-F5344CB8AC3E}">
        <p14:creationId xmlns:p14="http://schemas.microsoft.com/office/powerpoint/2010/main" val="1589483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41406"/>
            <a:ext cx="7886700" cy="914400"/>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The Stamp Out Strangles pledge</a:t>
            </a:r>
          </a:p>
        </p:txBody>
      </p:sp>
      <p:pic>
        <p:nvPicPr>
          <p:cNvPr id="4" name="Content Placeholder 3"/>
          <p:cNvPicPr>
            <a:picLocks noGrp="1" noChangeAspect="1"/>
          </p:cNvPicPr>
          <p:nvPr>
            <p:ph idx="1"/>
          </p:nvPr>
        </p:nvPicPr>
        <p:blipFill>
          <a:blip r:embed="rId3"/>
          <a:stretch>
            <a:fillRect/>
          </a:stretch>
        </p:blipFill>
        <p:spPr>
          <a:xfrm>
            <a:off x="1951347" y="1729946"/>
            <a:ext cx="5241310" cy="3904735"/>
          </a:xfrm>
          <a:prstGeom prst="rect">
            <a:avLst/>
          </a:prstGeom>
        </p:spPr>
      </p:pic>
    </p:spTree>
    <p:extLst>
      <p:ext uri="{BB962C8B-B14F-4D97-AF65-F5344CB8AC3E}">
        <p14:creationId xmlns:p14="http://schemas.microsoft.com/office/powerpoint/2010/main" val="3732131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6077"/>
            <a:ext cx="7886700" cy="914400"/>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Yards are staying a step ahead</a:t>
            </a:r>
          </a:p>
        </p:txBody>
      </p:sp>
      <p:sp>
        <p:nvSpPr>
          <p:cNvPr id="3" name="Content Placeholder 2"/>
          <p:cNvSpPr>
            <a:spLocks noGrp="1"/>
          </p:cNvSpPr>
          <p:nvPr>
            <p:ph idx="1"/>
          </p:nvPr>
        </p:nvSpPr>
        <p:spPr>
          <a:xfrm>
            <a:off x="2670587" y="1970668"/>
            <a:ext cx="6131858" cy="3638774"/>
          </a:xfrm>
        </p:spPr>
        <p:txBody>
          <a:bodyPr>
            <a:normAutofit fontScale="85000" lnSpcReduction="10000"/>
          </a:bodyPr>
          <a:lstStyle/>
          <a:p>
            <a:pPr marL="0" indent="0">
              <a:buNone/>
            </a:pPr>
            <a:r>
              <a:rPr lang="en-GB" dirty="0">
                <a:latin typeface="Lato" panose="020F0502020204030203" pitchFamily="34" charset="0"/>
                <a:ea typeface="Lato" panose="020F0502020204030203" pitchFamily="34" charset="0"/>
                <a:cs typeface="Lato" panose="020F0502020204030203" pitchFamily="34" charset="0"/>
              </a:rPr>
              <a:t>“We are one of the biggest yards in the area, with 50 horses here at any one time, </a:t>
            </a:r>
            <a:r>
              <a:rPr lang="en-GB" dirty="0">
                <a:solidFill>
                  <a:srgbClr val="C00000"/>
                </a:solidFill>
                <a:latin typeface="Lato" panose="020F0502020204030203" pitchFamily="34" charset="0"/>
                <a:ea typeface="Lato" panose="020F0502020204030203" pitchFamily="34" charset="0"/>
                <a:cs typeface="Lato" panose="020F0502020204030203" pitchFamily="34" charset="0"/>
              </a:rPr>
              <a:t>so the logistics of an outbreak would be dire,</a:t>
            </a:r>
            <a:r>
              <a:rPr lang="en-GB" dirty="0">
                <a:latin typeface="Lato" panose="020F0502020204030203" pitchFamily="34" charset="0"/>
                <a:ea typeface="Lato" panose="020F0502020204030203" pitchFamily="34" charset="0"/>
                <a:cs typeface="Lato" panose="020F0502020204030203" pitchFamily="34" charset="0"/>
              </a:rPr>
              <a:t> not to mention the huge veterinary costs involved, and the lockdown meaning no competitions, fun rides, hacking or clinics to aim for and enjoy.</a:t>
            </a:r>
          </a:p>
          <a:p>
            <a:pPr marL="0" indent="0">
              <a:buNone/>
            </a:pPr>
            <a:endParaRPr lang="en-GB" sz="1200" dirty="0">
              <a:latin typeface="Lato" panose="020F0502020204030203" pitchFamily="34" charset="0"/>
              <a:ea typeface="Lato" panose="020F0502020204030203" pitchFamily="34" charset="0"/>
              <a:cs typeface="Lato" panose="020F0502020204030203" pitchFamily="34" charset="0"/>
            </a:endParaRPr>
          </a:p>
          <a:p>
            <a:pPr marL="0" indent="0">
              <a:buNone/>
            </a:pPr>
            <a:r>
              <a:rPr lang="en-GB" dirty="0">
                <a:latin typeface="Lato" panose="020F0502020204030203" pitchFamily="34" charset="0"/>
                <a:ea typeface="Lato" panose="020F0502020204030203" pitchFamily="34" charset="0"/>
                <a:cs typeface="Lato" panose="020F0502020204030203" pitchFamily="34" charset="0"/>
              </a:rPr>
              <a:t>We introduced a </a:t>
            </a:r>
            <a:r>
              <a:rPr lang="en-GB" dirty="0">
                <a:solidFill>
                  <a:srgbClr val="C00000"/>
                </a:solidFill>
                <a:latin typeface="Lato" panose="020F0502020204030203" pitchFamily="34" charset="0"/>
                <a:ea typeface="Lato" panose="020F0502020204030203" pitchFamily="34" charset="0"/>
                <a:cs typeface="Lato" panose="020F0502020204030203" pitchFamily="34" charset="0"/>
              </a:rPr>
              <a:t>quarantine and blood screening policy </a:t>
            </a:r>
            <a:r>
              <a:rPr lang="en-GB" dirty="0">
                <a:latin typeface="Lato" panose="020F0502020204030203" pitchFamily="34" charset="0"/>
                <a:ea typeface="Lato" panose="020F0502020204030203" pitchFamily="34" charset="0"/>
                <a:cs typeface="Lato" panose="020F0502020204030203" pitchFamily="34" charset="0"/>
              </a:rPr>
              <a:t>that we have now had in place for two and a half years</a:t>
            </a:r>
          </a:p>
          <a:p>
            <a:pPr marL="0" indent="0">
              <a:buNone/>
            </a:pPr>
            <a:endParaRPr lang="en-GB" sz="1200" dirty="0">
              <a:latin typeface="Lato" panose="020F0502020204030203" pitchFamily="34" charset="0"/>
              <a:ea typeface="Lato" panose="020F0502020204030203" pitchFamily="34" charset="0"/>
              <a:cs typeface="Lato" panose="020F0502020204030203" pitchFamily="34" charset="0"/>
            </a:endParaRPr>
          </a:p>
          <a:p>
            <a:pPr marL="0" indent="0">
              <a:buNone/>
            </a:pPr>
            <a:r>
              <a:rPr lang="en-GB" dirty="0">
                <a:latin typeface="Lato" panose="020F0502020204030203" pitchFamily="34" charset="0"/>
                <a:ea typeface="Lato" panose="020F0502020204030203" pitchFamily="34" charset="0"/>
                <a:cs typeface="Lato" panose="020F0502020204030203" pitchFamily="34" charset="0"/>
              </a:rPr>
              <a:t>We have not found this impacts at all on our business, other than in a positive way, as </a:t>
            </a:r>
            <a:r>
              <a:rPr lang="en-GB" dirty="0">
                <a:solidFill>
                  <a:srgbClr val="C00000"/>
                </a:solidFill>
                <a:latin typeface="Lato" panose="020F0502020204030203" pitchFamily="34" charset="0"/>
                <a:ea typeface="Lato" panose="020F0502020204030203" pitchFamily="34" charset="0"/>
                <a:cs typeface="Lato" panose="020F0502020204030203" pitchFamily="34" charset="0"/>
              </a:rPr>
              <a:t>our liveries appreciate the efforts taken </a:t>
            </a:r>
            <a:r>
              <a:rPr lang="en-GB" dirty="0">
                <a:latin typeface="Lato" panose="020F0502020204030203" pitchFamily="34" charset="0"/>
                <a:ea typeface="Lato" panose="020F0502020204030203" pitchFamily="34" charset="0"/>
                <a:cs typeface="Lato" panose="020F0502020204030203" pitchFamily="34" charset="0"/>
              </a:rPr>
              <a:t>to help keep their horses safe from strangles.”</a:t>
            </a:r>
          </a:p>
          <a:p>
            <a:pPr marL="0" indent="0">
              <a:buNone/>
            </a:pPr>
            <a:r>
              <a:rPr lang="en-GB" i="1" dirty="0">
                <a:latin typeface="Lato" panose="020F0502020204030203" pitchFamily="34" charset="0"/>
                <a:ea typeface="Lato" panose="020F0502020204030203" pitchFamily="34" charset="0"/>
                <a:cs typeface="Lato" panose="020F0502020204030203" pitchFamily="34" charset="0"/>
              </a:rPr>
              <a:t> </a:t>
            </a:r>
          </a:p>
          <a:p>
            <a:pPr marL="0" indent="0">
              <a:buNone/>
            </a:pPr>
            <a:r>
              <a:rPr lang="en-GB" i="1" dirty="0">
                <a:latin typeface="Lato" panose="020F0502020204030203" pitchFamily="34" charset="0"/>
                <a:ea typeface="Lato" panose="020F0502020204030203" pitchFamily="34" charset="0"/>
                <a:cs typeface="Lato" panose="020F0502020204030203" pitchFamily="34" charset="0"/>
              </a:rPr>
              <a:t>Sarah, Livery Yard Manager, Exeter </a:t>
            </a:r>
          </a:p>
          <a:p>
            <a:endParaRPr lang="en-GB" i="1" dirty="0"/>
          </a:p>
        </p:txBody>
      </p:sp>
      <p:pic>
        <p:nvPicPr>
          <p:cNvPr id="4"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535" y="2084173"/>
            <a:ext cx="2169493" cy="3259018"/>
          </a:xfrm>
          <a:prstGeom prst="rect">
            <a:avLst/>
          </a:prstGeom>
        </p:spPr>
      </p:pic>
    </p:spTree>
    <p:extLst>
      <p:ext uri="{BB962C8B-B14F-4D97-AF65-F5344CB8AC3E}">
        <p14:creationId xmlns:p14="http://schemas.microsoft.com/office/powerpoint/2010/main" val="38282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67266"/>
            <a:ext cx="7886700" cy="790831"/>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Why wait for an outbreak?</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45367" y="1953400"/>
            <a:ext cx="3407751" cy="2268307"/>
          </a:xfrm>
          <a:prstGeom prst="rect">
            <a:avLst/>
          </a:prstGeom>
        </p:spPr>
      </p:pic>
      <p:sp>
        <p:nvSpPr>
          <p:cNvPr id="5" name="Rectangle 4"/>
          <p:cNvSpPr/>
          <p:nvPr/>
        </p:nvSpPr>
        <p:spPr>
          <a:xfrm>
            <a:off x="5649212" y="4141346"/>
            <a:ext cx="2555674" cy="1084912"/>
          </a:xfrm>
          <a:prstGeom prst="rect">
            <a:avLst/>
          </a:prstGeom>
          <a:solidFill>
            <a:schemeClr val="accent2">
              <a:lumMod val="20000"/>
              <a:lumOff val="80000"/>
            </a:schemeClr>
          </a:solidFill>
        </p:spPr>
        <p:txBody>
          <a:bodyPr wrap="square">
            <a:spAutoFit/>
          </a:bodyPr>
          <a:lstStyle/>
          <a:p>
            <a:r>
              <a:rPr lang="en-GB" sz="1200" dirty="0">
                <a:solidFill>
                  <a:srgbClr val="C00000"/>
                </a:solidFill>
                <a:latin typeface="Lato" panose="020F0502020204030203" pitchFamily="34" charset="0"/>
                <a:ea typeface="Lato" panose="020F0502020204030203" pitchFamily="34" charset="0"/>
                <a:cs typeface="Lato" panose="020F0502020204030203" pitchFamily="34" charset="0"/>
              </a:rPr>
              <a:t>“If I were to leave and look at other yards, one of the first questions I would ask would be what their strangles quarantine procedure is” </a:t>
            </a:r>
          </a:p>
          <a:p>
            <a:endParaRPr lang="en-GB" sz="600" dirty="0">
              <a:solidFill>
                <a:srgbClr val="C00000"/>
              </a:solidFill>
              <a:latin typeface="Lato" panose="020F0502020204030203" pitchFamily="34" charset="0"/>
              <a:ea typeface="Lato" panose="020F0502020204030203" pitchFamily="34" charset="0"/>
              <a:cs typeface="Lato" panose="020F0502020204030203" pitchFamily="34" charset="0"/>
            </a:endParaRPr>
          </a:p>
          <a:p>
            <a:pPr algn="r"/>
            <a:r>
              <a:rPr lang="en-GB" sz="1050" i="1" dirty="0">
                <a:solidFill>
                  <a:srgbClr val="C00000"/>
                </a:solidFill>
                <a:latin typeface="Lato" panose="020F0502020204030203" pitchFamily="34" charset="0"/>
                <a:ea typeface="Lato" panose="020F0502020204030203" pitchFamily="34" charset="0"/>
                <a:cs typeface="Lato" panose="020F0502020204030203" pitchFamily="34" charset="0"/>
              </a:rPr>
              <a:t>Jemima, Horse Owner, Exeter</a:t>
            </a:r>
          </a:p>
        </p:txBody>
      </p:sp>
      <p:sp>
        <p:nvSpPr>
          <p:cNvPr id="6" name="Rectangle 5"/>
          <p:cNvSpPr/>
          <p:nvPr/>
        </p:nvSpPr>
        <p:spPr>
          <a:xfrm>
            <a:off x="398036" y="1953397"/>
            <a:ext cx="4208929" cy="3277820"/>
          </a:xfrm>
          <a:prstGeom prst="rect">
            <a:avLst/>
          </a:prstGeom>
        </p:spPr>
        <p:txBody>
          <a:bodyPr wrap="square">
            <a:spAutoFit/>
          </a:bodyPr>
          <a:lstStyle/>
          <a:p>
            <a:r>
              <a:rPr lang="en-GB" dirty="0">
                <a:latin typeface="Lato" panose="020F0502020204030203" pitchFamily="34" charset="0"/>
                <a:ea typeface="Lato" panose="020F0502020204030203" pitchFamily="34" charset="0"/>
                <a:cs typeface="Lato" panose="020F0502020204030203" pitchFamily="34" charset="0"/>
              </a:rPr>
              <a:t>“</a:t>
            </a:r>
            <a:r>
              <a:rPr lang="en-GB" i="1" dirty="0">
                <a:latin typeface="Lato" panose="020F0502020204030203" pitchFamily="34" charset="0"/>
                <a:ea typeface="Lato" panose="020F0502020204030203" pitchFamily="34" charset="0"/>
                <a:cs typeface="Lato" panose="020F0502020204030203" pitchFamily="34" charset="0"/>
              </a:rPr>
              <a:t>There is increased demand from horse owners for yards and their staff to have an active part in ensuring the health and welfare of their horses. It is encouraging to see so many yards insisting on isolation and screening for new arrivals, giving horse owners confidence that prevention or an outbreak will be managed well and openly communicated.” </a:t>
            </a:r>
            <a:endParaRPr lang="en-GB" dirty="0">
              <a:latin typeface="Lato" panose="020F0502020204030203" pitchFamily="34" charset="0"/>
              <a:ea typeface="Lato" panose="020F0502020204030203" pitchFamily="34" charset="0"/>
              <a:cs typeface="Lato" panose="020F0502020204030203" pitchFamily="34" charset="0"/>
            </a:endParaRPr>
          </a:p>
          <a:p>
            <a:endParaRPr lang="en-GB" dirty="0">
              <a:latin typeface="Calibri" panose="020F0502020204030204" pitchFamily="34" charset="0"/>
              <a:ea typeface="Calibri" panose="020F0502020204030204" pitchFamily="34" charset="0"/>
              <a:cs typeface="Times New Roman" panose="02020603050405020304" pitchFamily="18" charset="0"/>
            </a:endParaRPr>
          </a:p>
          <a:p>
            <a:pPr algn="r"/>
            <a:r>
              <a:rPr lang="en-GB" sz="1350" dirty="0">
                <a:latin typeface="Calibri" panose="020F0502020204030204" pitchFamily="34" charset="0"/>
                <a:ea typeface="Calibri" panose="020F0502020204030204" pitchFamily="34" charset="0"/>
                <a:cs typeface="Times New Roman" panose="02020603050405020304" pitchFamily="18" charset="0"/>
              </a:rPr>
              <a:t>Cheryl Johns, </a:t>
            </a:r>
          </a:p>
          <a:p>
            <a:pPr algn="r"/>
            <a:r>
              <a:rPr lang="en-GB" sz="1350" dirty="0">
                <a:latin typeface="Calibri" panose="020F0502020204030204" pitchFamily="34" charset="0"/>
                <a:ea typeface="Calibri" panose="020F0502020204030204" pitchFamily="34" charset="0"/>
                <a:cs typeface="Times New Roman" panose="02020603050405020304" pitchFamily="18" charset="0"/>
              </a:rPr>
              <a:t>Company Director, Livery List </a:t>
            </a:r>
            <a:endParaRPr lang="en-GB" sz="135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5326899"/>
            <a:ext cx="1657708" cy="804235"/>
          </a:xfrm>
          <a:prstGeom prst="rect">
            <a:avLst/>
          </a:prstGeom>
        </p:spPr>
      </p:pic>
    </p:spTree>
    <p:extLst>
      <p:ext uri="{BB962C8B-B14F-4D97-AF65-F5344CB8AC3E}">
        <p14:creationId xmlns:p14="http://schemas.microsoft.com/office/powerpoint/2010/main" val="193469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412"/>
            <a:ext cx="7886700" cy="832020"/>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What next…?</a:t>
            </a:r>
          </a:p>
        </p:txBody>
      </p:sp>
      <p:sp>
        <p:nvSpPr>
          <p:cNvPr id="3" name="Content Placeholder 2"/>
          <p:cNvSpPr>
            <a:spLocks noGrp="1"/>
          </p:cNvSpPr>
          <p:nvPr>
            <p:ph idx="1"/>
          </p:nvPr>
        </p:nvSpPr>
        <p:spPr>
          <a:xfrm>
            <a:off x="337751" y="1499287"/>
            <a:ext cx="5887818" cy="3990690"/>
          </a:xfrm>
        </p:spPr>
        <p:txBody>
          <a:bodyPr>
            <a:normAutofit fontScale="85000" lnSpcReduction="20000"/>
          </a:bodyPr>
          <a:lstStyle/>
          <a:p>
            <a:r>
              <a:rPr lang="en-GB" dirty="0">
                <a:latin typeface="Lato" panose="020F0502020204030203" pitchFamily="34" charset="0"/>
                <a:ea typeface="Lato" panose="020F0502020204030203" pitchFamily="34" charset="0"/>
                <a:cs typeface="Lato" panose="020F0502020204030203" pitchFamily="34" charset="0"/>
              </a:rPr>
              <a:t>Don’t wait for an outbreak – be proactive!</a:t>
            </a:r>
          </a:p>
          <a:p>
            <a:endParaRPr lang="en-GB" sz="9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Ask your vet about screening and biosecurity</a:t>
            </a:r>
          </a:p>
          <a:p>
            <a:endParaRPr lang="en-GB" sz="9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Take the </a:t>
            </a:r>
            <a:r>
              <a:rPr lang="en-GB" b="1" dirty="0">
                <a:latin typeface="Lato" panose="020F0502020204030203" pitchFamily="34" charset="0"/>
                <a:ea typeface="Lato" panose="020F0502020204030203" pitchFamily="34" charset="0"/>
                <a:cs typeface="Lato" panose="020F0502020204030203" pitchFamily="34" charset="0"/>
              </a:rPr>
              <a:t>Stamp Out Strangles pledge </a:t>
            </a:r>
            <a:r>
              <a:rPr lang="en-GB" dirty="0">
                <a:latin typeface="Lato" panose="020F0502020204030203" pitchFamily="34" charset="0"/>
                <a:ea typeface="Lato" panose="020F0502020204030203" pitchFamily="34" charset="0"/>
                <a:cs typeface="Lato" panose="020F0502020204030203" pitchFamily="34" charset="0"/>
              </a:rPr>
              <a:t>and benefit from regular campaign updates and top tips</a:t>
            </a:r>
          </a:p>
          <a:p>
            <a:endParaRPr lang="en-GB" sz="9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Keep disinfectant and isolation equipment in stock</a:t>
            </a:r>
          </a:p>
          <a:p>
            <a:endParaRPr lang="en-GB" sz="9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Monitor your horse’s temperature</a:t>
            </a:r>
          </a:p>
          <a:p>
            <a:endParaRPr lang="en-GB" sz="9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Be open and supportive if an outbreak occurs</a:t>
            </a:r>
          </a:p>
          <a:p>
            <a:endParaRPr lang="en-GB" sz="9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Find out more at </a:t>
            </a:r>
            <a:r>
              <a:rPr lang="en-GB" dirty="0">
                <a:latin typeface="Lato" panose="020F0502020204030203" pitchFamily="34" charset="0"/>
                <a:ea typeface="Lato" panose="020F0502020204030203" pitchFamily="34" charset="0"/>
                <a:cs typeface="Lato" panose="020F0502020204030203" pitchFamily="34" charset="0"/>
                <a:hlinkClick r:id="rId3"/>
              </a:rPr>
              <a:t>www.redwings.org.uk/strangles</a:t>
            </a:r>
            <a:endParaRPr lang="en-GB" dirty="0">
              <a:latin typeface="Lato" panose="020F0502020204030203" pitchFamily="34" charset="0"/>
              <a:ea typeface="Lato" panose="020F0502020204030203" pitchFamily="34" charset="0"/>
              <a:cs typeface="Lato" panose="020F0502020204030203" pitchFamily="34" charset="0"/>
            </a:endParaRPr>
          </a:p>
          <a:p>
            <a:endParaRPr lang="en-GB" sz="9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Spread the word – not the disease!</a:t>
            </a:r>
          </a:p>
          <a:p>
            <a:endParaRPr lang="en-GB" dirty="0">
              <a:latin typeface="Lato" panose="020F0502020204030203" pitchFamily="34" charset="0"/>
              <a:ea typeface="Lato" panose="020F0502020204030203" pitchFamily="34" charset="0"/>
              <a:cs typeface="Lato" panose="020F0502020204030203"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569" y="1994535"/>
            <a:ext cx="2559143" cy="2319617"/>
          </a:xfrm>
          <a:prstGeom prst="rect">
            <a:avLst/>
          </a:prstGeom>
        </p:spPr>
      </p:pic>
    </p:spTree>
    <p:extLst>
      <p:ext uri="{BB962C8B-B14F-4D97-AF65-F5344CB8AC3E}">
        <p14:creationId xmlns:p14="http://schemas.microsoft.com/office/powerpoint/2010/main" val="1209541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474" y="749643"/>
            <a:ext cx="7885155" cy="5239265"/>
          </a:xfrm>
        </p:spPr>
        <p:txBody>
          <a:bodyPr>
            <a:normAutofit/>
          </a:bodyPr>
          <a:lstStyle/>
          <a:p>
            <a:pPr marL="0" indent="0" algn="ctr">
              <a:buNone/>
            </a:pPr>
            <a:endParaRPr lang="en-GB" sz="3300" dirty="0">
              <a:solidFill>
                <a:srgbClr val="C00000"/>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GB" sz="3300" dirty="0">
                <a:solidFill>
                  <a:srgbClr val="C00000"/>
                </a:solidFill>
                <a:latin typeface="Lato" panose="020F0502020204030203" pitchFamily="34" charset="0"/>
                <a:ea typeface="Lato" panose="020F0502020204030203" pitchFamily="34" charset="0"/>
                <a:cs typeface="Lato" panose="020F0502020204030203" pitchFamily="34" charset="0"/>
              </a:rPr>
              <a:t>Thanks for listening</a:t>
            </a:r>
          </a:p>
          <a:p>
            <a:pPr marL="0" indent="0" algn="ctr">
              <a:buNone/>
            </a:pPr>
            <a:endParaRPr lang="en-GB" sz="3300" dirty="0">
              <a:solidFill>
                <a:srgbClr val="C00000"/>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GB" sz="3300" dirty="0">
              <a:solidFill>
                <a:srgbClr val="C00000"/>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GB" sz="3300" dirty="0">
              <a:solidFill>
                <a:srgbClr val="C00000"/>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GB" sz="3300" dirty="0">
              <a:solidFill>
                <a:srgbClr val="C00000"/>
              </a:solidFill>
              <a:latin typeface="Lato" panose="020F0502020204030203" pitchFamily="34" charset="0"/>
              <a:ea typeface="Lato" panose="020F0502020204030203" pitchFamily="34" charset="0"/>
              <a:cs typeface="Lato" panose="020F0502020204030203" pitchFamily="34" charset="0"/>
            </a:endParaRPr>
          </a:p>
          <a:p>
            <a:pPr marL="0" indent="0" algn="ctr">
              <a:buNone/>
            </a:pPr>
            <a:r>
              <a:rPr lang="en-GB" sz="3300" dirty="0">
                <a:solidFill>
                  <a:srgbClr val="C00000"/>
                </a:solidFill>
                <a:latin typeface="Lato" panose="020F0502020204030203" pitchFamily="34" charset="0"/>
                <a:ea typeface="Lato" panose="020F0502020204030203" pitchFamily="34" charset="0"/>
                <a:cs typeface="Lato" panose="020F0502020204030203" pitchFamily="34" charset="0"/>
              </a:rPr>
              <a:t> </a:t>
            </a:r>
          </a:p>
          <a:p>
            <a:pPr marL="0" indent="0" algn="ctr">
              <a:buNone/>
            </a:pPr>
            <a:r>
              <a:rPr lang="en-GB" sz="3300" dirty="0">
                <a:solidFill>
                  <a:srgbClr val="C00000"/>
                </a:solidFill>
                <a:latin typeface="Lato" panose="020F0502020204030203" pitchFamily="34" charset="0"/>
                <a:ea typeface="Lato" panose="020F0502020204030203" pitchFamily="34" charset="0"/>
                <a:cs typeface="Lato" panose="020F0502020204030203" pitchFamily="34" charset="0"/>
              </a:rPr>
              <a:t> Any questions?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4756" y="2027512"/>
            <a:ext cx="3500589" cy="2330303"/>
          </a:xfrm>
          <a:prstGeom prst="rect">
            <a:avLst/>
          </a:prstGeom>
        </p:spPr>
      </p:pic>
    </p:spTree>
    <p:extLst>
      <p:ext uri="{BB962C8B-B14F-4D97-AF65-F5344CB8AC3E}">
        <p14:creationId xmlns:p14="http://schemas.microsoft.com/office/powerpoint/2010/main" val="4040189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0746"/>
            <a:ext cx="7886700" cy="683740"/>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References</a:t>
            </a:r>
          </a:p>
        </p:txBody>
      </p:sp>
      <p:sp>
        <p:nvSpPr>
          <p:cNvPr id="3" name="Content Placeholder 2"/>
          <p:cNvSpPr>
            <a:spLocks noGrp="1"/>
          </p:cNvSpPr>
          <p:nvPr>
            <p:ph idx="1"/>
          </p:nvPr>
        </p:nvSpPr>
        <p:spPr>
          <a:xfrm>
            <a:off x="468013" y="1293343"/>
            <a:ext cx="8299106" cy="4147208"/>
          </a:xfrm>
        </p:spPr>
        <p:txBody>
          <a:bodyPr>
            <a:normAutofit fontScale="62500" lnSpcReduction="20000"/>
          </a:bodyPr>
          <a:lstStyle/>
          <a:p>
            <a:r>
              <a:rPr lang="en-GB" i="1" dirty="0">
                <a:latin typeface="Lato" panose="020F0502020204030203" pitchFamily="34" charset="0"/>
                <a:ea typeface="Lato" panose="020F0502020204030203" pitchFamily="34" charset="0"/>
                <a:cs typeface="Lato" panose="020F0502020204030203" pitchFamily="34" charset="0"/>
              </a:rPr>
              <a:t>Strangles: Speak Out</a:t>
            </a:r>
            <a:r>
              <a:rPr lang="en-GB" dirty="0">
                <a:latin typeface="Lato" panose="020F0502020204030203" pitchFamily="34" charset="0"/>
                <a:ea typeface="Lato" panose="020F0502020204030203" pitchFamily="34" charset="0"/>
                <a:cs typeface="Lato" panose="020F0502020204030203" pitchFamily="34" charset="0"/>
              </a:rPr>
              <a:t> 2</a:t>
            </a:r>
            <a:r>
              <a:rPr lang="en-GB" baseline="30000" dirty="0">
                <a:latin typeface="Lato" panose="020F0502020204030203" pitchFamily="34" charset="0"/>
                <a:ea typeface="Lato" panose="020F0502020204030203" pitchFamily="34" charset="0"/>
                <a:cs typeface="Lato" panose="020F0502020204030203" pitchFamily="34" charset="0"/>
              </a:rPr>
              <a:t>nd</a:t>
            </a:r>
            <a:r>
              <a:rPr lang="en-GB" dirty="0">
                <a:latin typeface="Lato" panose="020F0502020204030203" pitchFamily="34" charset="0"/>
                <a:ea typeface="Lato" panose="020F0502020204030203" pitchFamily="34" charset="0"/>
                <a:cs typeface="Lato" panose="020F0502020204030203" pitchFamily="34" charset="0"/>
              </a:rPr>
              <a:t> ed. (2018) </a:t>
            </a:r>
            <a:r>
              <a:rPr lang="en-GB" dirty="0">
                <a:latin typeface="Lato" panose="020F0502020204030203" pitchFamily="34" charset="0"/>
                <a:ea typeface="Lato" panose="020F0502020204030203" pitchFamily="34" charset="0"/>
                <a:cs typeface="Lato" panose="020F0502020204030203" pitchFamily="34" charset="0"/>
                <a:hlinkClick r:id="rId2"/>
              </a:rPr>
              <a:t>www.redwings.org.uk/strangles</a:t>
            </a:r>
            <a:r>
              <a:rPr lang="en-GB" dirty="0">
                <a:latin typeface="Lato" panose="020F0502020204030203" pitchFamily="34" charset="0"/>
                <a:ea typeface="Lato" panose="020F0502020204030203" pitchFamily="34" charset="0"/>
                <a:cs typeface="Lato" panose="020F0502020204030203" pitchFamily="34" charset="0"/>
              </a:rPr>
              <a:t> </a:t>
            </a:r>
          </a:p>
          <a:p>
            <a:endParaRPr lang="en-GB" sz="3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Redwings Horse Sanctuary (2017) </a:t>
            </a:r>
            <a:r>
              <a:rPr lang="en-GB" i="1" dirty="0">
                <a:latin typeface="Lato" panose="020F0502020204030203" pitchFamily="34" charset="0"/>
                <a:ea typeface="Lato" panose="020F0502020204030203" pitchFamily="34" charset="0"/>
                <a:cs typeface="Lato" panose="020F0502020204030203" pitchFamily="34" charset="0"/>
              </a:rPr>
              <a:t>Redwings Strangles Survey Results: Main report exploring   horse-owner knowledge, attitudes and practices around the prevention of strangles</a:t>
            </a:r>
          </a:p>
          <a:p>
            <a:pPr marL="0" indent="0">
              <a:buNone/>
            </a:pPr>
            <a:endParaRPr lang="en-GB" sz="3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Redwings Horse Sanctuary (2016) </a:t>
            </a:r>
            <a:r>
              <a:rPr lang="en-GB" i="1" dirty="0">
                <a:latin typeface="Lato" panose="020F0502020204030203" pitchFamily="34" charset="0"/>
                <a:ea typeface="Lato" panose="020F0502020204030203" pitchFamily="34" charset="0"/>
                <a:cs typeface="Lato" panose="020F0502020204030203" pitchFamily="34" charset="0"/>
              </a:rPr>
              <a:t>Treatment protocol for strangles carriers</a:t>
            </a:r>
            <a:endParaRPr lang="en-GB" dirty="0">
              <a:latin typeface="Lato" panose="020F0502020204030203" pitchFamily="34" charset="0"/>
              <a:ea typeface="Lato" panose="020F0502020204030203" pitchFamily="34" charset="0"/>
              <a:cs typeface="Lato" panose="020F0502020204030203" pitchFamily="34" charset="0"/>
            </a:endParaRPr>
          </a:p>
          <a:p>
            <a:endParaRPr lang="en-GB" sz="3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A.G. Boyle , J.F. </a:t>
            </a:r>
            <a:r>
              <a:rPr lang="en-GB" dirty="0" err="1">
                <a:latin typeface="Lato" panose="020F0502020204030203" pitchFamily="34" charset="0"/>
                <a:ea typeface="Lato" panose="020F0502020204030203" pitchFamily="34" charset="0"/>
                <a:cs typeface="Lato" panose="020F0502020204030203" pitchFamily="34" charset="0"/>
              </a:rPr>
              <a:t>Timoney</a:t>
            </a:r>
            <a:r>
              <a:rPr lang="en-GB" dirty="0">
                <a:latin typeface="Lato" panose="020F0502020204030203" pitchFamily="34" charset="0"/>
                <a:ea typeface="Lato" panose="020F0502020204030203" pitchFamily="34" charset="0"/>
                <a:cs typeface="Lato" panose="020F0502020204030203" pitchFamily="34" charset="0"/>
              </a:rPr>
              <a:t>, J.R. Newton, M.T. Hines, A.S. Waller, and B.R. Buchanan. </a:t>
            </a:r>
            <a:r>
              <a:rPr lang="en-GB" i="1" dirty="0">
                <a:latin typeface="Lato" panose="020F0502020204030203" pitchFamily="34" charset="0"/>
                <a:ea typeface="Lato" panose="020F0502020204030203" pitchFamily="34" charset="0"/>
                <a:cs typeface="Lato" panose="020F0502020204030203" pitchFamily="34" charset="0"/>
              </a:rPr>
              <a:t>Streptococcus </a:t>
            </a:r>
            <a:r>
              <a:rPr lang="en-GB" i="1" dirty="0" err="1">
                <a:latin typeface="Lato" panose="020F0502020204030203" pitchFamily="34" charset="0"/>
                <a:ea typeface="Lato" panose="020F0502020204030203" pitchFamily="34" charset="0"/>
                <a:cs typeface="Lato" panose="020F0502020204030203" pitchFamily="34" charset="0"/>
              </a:rPr>
              <a:t>equi</a:t>
            </a:r>
            <a:r>
              <a:rPr lang="en-GB" i="1" dirty="0">
                <a:latin typeface="Lato" panose="020F0502020204030203" pitchFamily="34" charset="0"/>
                <a:ea typeface="Lato" panose="020F0502020204030203" pitchFamily="34" charset="0"/>
                <a:cs typeface="Lato" panose="020F0502020204030203" pitchFamily="34" charset="0"/>
              </a:rPr>
              <a:t> Infections in Horses: Guidelines for Treatment, Control, and Prevention of Strangles—Revised Consensus Statement</a:t>
            </a:r>
            <a:r>
              <a:rPr lang="en-GB" dirty="0">
                <a:latin typeface="Lato" panose="020F0502020204030203" pitchFamily="34" charset="0"/>
                <a:ea typeface="Lato" panose="020F0502020204030203" pitchFamily="34" charset="0"/>
                <a:cs typeface="Lato" panose="020F0502020204030203" pitchFamily="34" charset="0"/>
              </a:rPr>
              <a:t>. Journal of Veterinary Internal Medicine 2018</a:t>
            </a:r>
          </a:p>
          <a:p>
            <a:endParaRPr lang="en-GB" sz="300" dirty="0">
              <a:latin typeface="Lato" panose="020F0502020204030203" pitchFamily="34" charset="0"/>
              <a:ea typeface="Lato" panose="020F0502020204030203" pitchFamily="34" charset="0"/>
              <a:cs typeface="Lato" panose="020F0502020204030203" pitchFamily="34" charset="0"/>
            </a:endParaRPr>
          </a:p>
          <a:p>
            <a:r>
              <a:rPr lang="en-GB" u="sng" dirty="0">
                <a:latin typeface="Lato" panose="020F0502020204030203" pitchFamily="34" charset="0"/>
                <a:ea typeface="Lato" panose="020F0502020204030203" pitchFamily="34" charset="0"/>
                <a:cs typeface="Lato" panose="020F0502020204030203" pitchFamily="34" charset="0"/>
                <a:hlinkClick r:id="rId3"/>
              </a:rPr>
              <a:t>https://www.vettimes.co.uk/article/strangles-eradication-hopes/?format=pdf</a:t>
            </a:r>
            <a:endParaRPr lang="en-GB" u="sng" dirty="0">
              <a:latin typeface="Lato" panose="020F0502020204030203" pitchFamily="34" charset="0"/>
              <a:ea typeface="Lato" panose="020F0502020204030203" pitchFamily="34" charset="0"/>
              <a:cs typeface="Lato" panose="020F0502020204030203" pitchFamily="34" charset="0"/>
            </a:endParaRPr>
          </a:p>
          <a:p>
            <a:endParaRPr lang="en-GB" sz="3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Robinson C et al. </a:t>
            </a:r>
            <a:r>
              <a:rPr lang="en-GB" i="1" dirty="0" err="1">
                <a:latin typeface="Lato" panose="020F0502020204030203" pitchFamily="34" charset="0"/>
                <a:ea typeface="Lato" panose="020F0502020204030203" pitchFamily="34" charset="0"/>
                <a:cs typeface="Lato" panose="020F0502020204030203" pitchFamily="34" charset="0"/>
              </a:rPr>
              <a:t>Strangvac</a:t>
            </a:r>
            <a:r>
              <a:rPr lang="en-GB" i="1" dirty="0">
                <a:latin typeface="Lato" panose="020F0502020204030203" pitchFamily="34" charset="0"/>
                <a:ea typeface="Lato" panose="020F0502020204030203" pitchFamily="34" charset="0"/>
                <a:cs typeface="Lato" panose="020F0502020204030203" pitchFamily="34" charset="0"/>
              </a:rPr>
              <a:t>: A recombinant fusion protein vaccine that protects against strangles, caused by Streptococcus </a:t>
            </a:r>
            <a:r>
              <a:rPr lang="it-IT" i="1" dirty="0">
                <a:latin typeface="Lato" panose="020F0502020204030203" pitchFamily="34" charset="0"/>
                <a:ea typeface="Lato" panose="020F0502020204030203" pitchFamily="34" charset="0"/>
                <a:cs typeface="Lato" panose="020F0502020204030203" pitchFamily="34" charset="0"/>
              </a:rPr>
              <a:t>equi</a:t>
            </a:r>
            <a:r>
              <a:rPr lang="it-IT" dirty="0">
                <a:latin typeface="Lato" panose="020F0502020204030203" pitchFamily="34" charset="0"/>
                <a:ea typeface="Lato" panose="020F0502020204030203" pitchFamily="34" charset="0"/>
                <a:cs typeface="Lato" panose="020F0502020204030203" pitchFamily="34" charset="0"/>
              </a:rPr>
              <a:t>. Vaccine (2018), </a:t>
            </a:r>
            <a:r>
              <a:rPr lang="it-IT" dirty="0">
                <a:latin typeface="Lato" panose="020F0502020204030203" pitchFamily="34" charset="0"/>
                <a:ea typeface="Lato" panose="020F0502020204030203" pitchFamily="34" charset="0"/>
                <a:cs typeface="Lato" panose="020F0502020204030203" pitchFamily="34" charset="0"/>
                <a:hlinkClick r:id="rId4"/>
              </a:rPr>
              <a:t>https://doi.org/10.1016/j.vaccine.2018.01.030</a:t>
            </a:r>
            <a:endParaRPr lang="it-IT" dirty="0">
              <a:latin typeface="Lato" panose="020F0502020204030203" pitchFamily="34" charset="0"/>
              <a:ea typeface="Lato" panose="020F0502020204030203" pitchFamily="34" charset="0"/>
              <a:cs typeface="Lato" panose="020F0502020204030203" pitchFamily="34" charset="0"/>
            </a:endParaRPr>
          </a:p>
          <a:p>
            <a:endParaRPr lang="it-IT" sz="3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Waller, AS.(2016) </a:t>
            </a:r>
            <a:r>
              <a:rPr lang="en-GB" i="1" dirty="0">
                <a:latin typeface="Lato" panose="020F0502020204030203" pitchFamily="34" charset="0"/>
                <a:ea typeface="Lato" panose="020F0502020204030203" pitchFamily="34" charset="0"/>
                <a:cs typeface="Lato" panose="020F0502020204030203" pitchFamily="34" charset="0"/>
              </a:rPr>
              <a:t>Strangles: a pathogenic legacy of the war horse </a:t>
            </a:r>
            <a:r>
              <a:rPr lang="en-GB" dirty="0">
                <a:latin typeface="Lato" panose="020F0502020204030203" pitchFamily="34" charset="0"/>
                <a:ea typeface="Lato" panose="020F0502020204030203" pitchFamily="34" charset="0"/>
                <a:cs typeface="Lato" panose="020F0502020204030203" pitchFamily="34" charset="0"/>
              </a:rPr>
              <a:t>Veterinary Record 178, 91-92</a:t>
            </a:r>
          </a:p>
          <a:p>
            <a:endParaRPr lang="en-GB" sz="3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AHT/BEVA/DEFRA </a:t>
            </a:r>
            <a:r>
              <a:rPr lang="en-GB" i="1" dirty="0">
                <a:latin typeface="Lato" panose="020F0502020204030203" pitchFamily="34" charset="0"/>
                <a:ea typeface="Lato" panose="020F0502020204030203" pitchFamily="34" charset="0"/>
                <a:cs typeface="Lato" panose="020F0502020204030203" pitchFamily="34" charset="0"/>
              </a:rPr>
              <a:t>Equine Quarterly Disease Surveillance Report</a:t>
            </a:r>
            <a:r>
              <a:rPr lang="en-GB" dirty="0">
                <a:latin typeface="Lato" panose="020F0502020204030203" pitchFamily="34" charset="0"/>
                <a:ea typeface="Lato" panose="020F0502020204030203" pitchFamily="34" charset="0"/>
                <a:cs typeface="Lato" panose="020F0502020204030203" pitchFamily="34" charset="0"/>
              </a:rPr>
              <a:t> vol.13, No.4 Oct-Dec 2017</a:t>
            </a:r>
          </a:p>
          <a:p>
            <a:endParaRPr lang="en-GB" sz="300" dirty="0">
              <a:latin typeface="Lato" panose="020F0502020204030203" pitchFamily="34" charset="0"/>
              <a:ea typeface="Lato" panose="020F0502020204030203" pitchFamily="34" charset="0"/>
              <a:cs typeface="Lato" panose="020F0502020204030203" pitchFamily="34" charset="0"/>
            </a:endParaRPr>
          </a:p>
          <a:p>
            <a:r>
              <a:rPr lang="en-GB" dirty="0">
                <a:latin typeface="Lato" panose="020F0502020204030203" pitchFamily="34" charset="0"/>
                <a:ea typeface="Lato" panose="020F0502020204030203" pitchFamily="34" charset="0"/>
                <a:cs typeface="Lato" panose="020F0502020204030203" pitchFamily="34" charset="0"/>
              </a:rPr>
              <a:t>Durham et al (2018) </a:t>
            </a:r>
            <a:r>
              <a:rPr lang="en-GB" i="1" dirty="0">
                <a:latin typeface="Lato" panose="020F0502020204030203" pitchFamily="34" charset="0"/>
                <a:ea typeface="Lato" panose="020F0502020204030203" pitchFamily="34" charset="0"/>
                <a:cs typeface="Lato" panose="020F0502020204030203" pitchFamily="34" charset="0"/>
              </a:rPr>
              <a:t>A study of the environmental survival of Streptococcus </a:t>
            </a:r>
            <a:r>
              <a:rPr lang="en-GB" i="1" dirty="0" err="1">
                <a:latin typeface="Lato" panose="020F0502020204030203" pitchFamily="34" charset="0"/>
                <a:ea typeface="Lato" panose="020F0502020204030203" pitchFamily="34" charset="0"/>
                <a:cs typeface="Lato" panose="020F0502020204030203" pitchFamily="34" charset="0"/>
              </a:rPr>
              <a:t>equi</a:t>
            </a:r>
            <a:r>
              <a:rPr lang="en-GB" i="1" dirty="0">
                <a:latin typeface="Lato" panose="020F0502020204030203" pitchFamily="34" charset="0"/>
                <a:ea typeface="Lato" panose="020F0502020204030203" pitchFamily="34" charset="0"/>
                <a:cs typeface="Lato" panose="020F0502020204030203" pitchFamily="34" charset="0"/>
              </a:rPr>
              <a:t> subspecies </a:t>
            </a:r>
            <a:r>
              <a:rPr lang="en-GB" i="1" dirty="0" err="1">
                <a:latin typeface="Lato" panose="020F0502020204030203" pitchFamily="34" charset="0"/>
                <a:ea typeface="Lato" panose="020F0502020204030203" pitchFamily="34" charset="0"/>
                <a:cs typeface="Lato" panose="020F0502020204030203" pitchFamily="34" charset="0"/>
              </a:rPr>
              <a:t>equi</a:t>
            </a:r>
            <a:r>
              <a:rPr lang="en-GB" dirty="0">
                <a:latin typeface="Lato" panose="020F0502020204030203" pitchFamily="34" charset="0"/>
                <a:ea typeface="Lato" panose="020F0502020204030203" pitchFamily="34" charset="0"/>
                <a:cs typeface="Lato" panose="020F0502020204030203" pitchFamily="34" charset="0"/>
              </a:rPr>
              <a:t>.   Equine Veterinary Journal 03.03.18</a:t>
            </a:r>
          </a:p>
        </p:txBody>
      </p:sp>
    </p:spTree>
    <p:extLst>
      <p:ext uri="{BB962C8B-B14F-4D97-AF65-F5344CB8AC3E}">
        <p14:creationId xmlns:p14="http://schemas.microsoft.com/office/powerpoint/2010/main" val="694419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16" y="885919"/>
            <a:ext cx="4751201" cy="3894602"/>
          </a:xfrm>
          <a:prstGeom prst="rect">
            <a:avLst/>
          </a:prstGeom>
        </p:spPr>
      </p:pic>
      <p:sp>
        <p:nvSpPr>
          <p:cNvPr id="4" name="Rectangle 3"/>
          <p:cNvSpPr/>
          <p:nvPr/>
        </p:nvSpPr>
        <p:spPr>
          <a:xfrm>
            <a:off x="4731902" y="2890885"/>
            <a:ext cx="4000500" cy="2492990"/>
          </a:xfrm>
          <a:prstGeom prst="rect">
            <a:avLst/>
          </a:prstGeom>
          <a:solidFill>
            <a:schemeClr val="accent2">
              <a:lumMod val="40000"/>
              <a:lumOff val="60000"/>
            </a:schemeClr>
          </a:solidFill>
        </p:spPr>
        <p:txBody>
          <a:bodyPr wrap="square">
            <a:spAutoFit/>
          </a:bodyPr>
          <a:lstStyle/>
          <a:p>
            <a:pPr algn="ctr"/>
            <a:endParaRPr lang="en-GB" sz="1200" dirty="0">
              <a:solidFill>
                <a:srgbClr val="C00000"/>
              </a:solidFill>
              <a:latin typeface="Lato" panose="020F0502020204030203" pitchFamily="34" charset="0"/>
              <a:ea typeface="Lato" panose="020F0502020204030203" pitchFamily="34" charset="0"/>
              <a:cs typeface="Lato" panose="020F0502020204030203" pitchFamily="34" charset="0"/>
            </a:endParaRPr>
          </a:p>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“…an increased understanding of key aspects of disease transmission and improved diagnostics permit the implementation of basic management practices that can virtually eliminate the risk of this disease.”</a:t>
            </a:r>
          </a:p>
          <a:p>
            <a:pPr algn="ctr"/>
            <a:endParaRPr lang="en-GB" sz="1200" dirty="0">
              <a:solidFill>
                <a:srgbClr val="C00000"/>
              </a:solidFill>
              <a:latin typeface="Lato" panose="020F0502020204030203" pitchFamily="34" charset="0"/>
              <a:ea typeface="Lato" panose="020F0502020204030203" pitchFamily="34" charset="0"/>
              <a:cs typeface="Lato" panose="020F0502020204030203" pitchFamily="34" charset="0"/>
            </a:endParaRPr>
          </a:p>
          <a:p>
            <a:pPr algn="ctr"/>
            <a:r>
              <a:rPr lang="en-GB" sz="1200" dirty="0" err="1">
                <a:solidFill>
                  <a:srgbClr val="C00000"/>
                </a:solidFill>
                <a:latin typeface="Lato" panose="020F0502020204030203" pitchFamily="34" charset="0"/>
                <a:ea typeface="Lato" panose="020F0502020204030203" pitchFamily="34" charset="0"/>
                <a:cs typeface="Lato" panose="020F0502020204030203" pitchFamily="34" charset="0"/>
              </a:rPr>
              <a:t>Dr.</a:t>
            </a:r>
            <a:r>
              <a:rPr lang="en-GB" sz="1200" dirty="0">
                <a:solidFill>
                  <a:srgbClr val="C00000"/>
                </a:solidFill>
                <a:latin typeface="Lato" panose="020F0502020204030203" pitchFamily="34" charset="0"/>
                <a:ea typeface="Lato" panose="020F0502020204030203" pitchFamily="34" charset="0"/>
                <a:cs typeface="Lato" panose="020F0502020204030203" pitchFamily="34" charset="0"/>
              </a:rPr>
              <a:t> </a:t>
            </a:r>
            <a:r>
              <a:rPr lang="en-GB" sz="1200" i="1" dirty="0">
                <a:solidFill>
                  <a:srgbClr val="C00000"/>
                </a:solidFill>
                <a:latin typeface="Lato" panose="020F0502020204030203" pitchFamily="34" charset="0"/>
                <a:ea typeface="Lato" panose="020F0502020204030203" pitchFamily="34" charset="0"/>
                <a:cs typeface="Lato" panose="020F0502020204030203" pitchFamily="34" charset="0"/>
              </a:rPr>
              <a:t>Andrew Waller, Animal Health Trust (2011)</a:t>
            </a:r>
          </a:p>
          <a:p>
            <a:pPr algn="ctr"/>
            <a:endParaRPr lang="en-GB" sz="1200" dirty="0">
              <a:solidFill>
                <a:srgbClr val="C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92607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8455"/>
            <a:ext cx="7886700" cy="906162"/>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Strangles – why does it matter?</a:t>
            </a:r>
            <a:endParaRPr lang="en-GB" dirty="0">
              <a:solidFill>
                <a:srgbClr val="C00000"/>
              </a:solidFill>
            </a:endParaRPr>
          </a:p>
        </p:txBody>
      </p:sp>
      <p:sp>
        <p:nvSpPr>
          <p:cNvPr id="5" name="Content Placeholder 2"/>
          <p:cNvSpPr>
            <a:spLocks noGrp="1"/>
          </p:cNvSpPr>
          <p:nvPr>
            <p:ph idx="1"/>
          </p:nvPr>
        </p:nvSpPr>
        <p:spPr>
          <a:xfrm>
            <a:off x="363895" y="1614617"/>
            <a:ext cx="5328188" cy="4407241"/>
          </a:xfrm>
        </p:spPr>
        <p:txBody>
          <a:bodyPr>
            <a:normAutofit/>
          </a:bodyPr>
          <a:lstStyle/>
          <a:p>
            <a:r>
              <a:rPr lang="en-GB" sz="1600" dirty="0">
                <a:latin typeface="Lato" panose="020F0502020204030203" pitchFamily="34" charset="0"/>
                <a:ea typeface="Lato" panose="020F0502020204030203" pitchFamily="34" charset="0"/>
                <a:cs typeface="Lato" panose="020F0502020204030203" pitchFamily="34" charset="0"/>
              </a:rPr>
              <a:t>Up to </a:t>
            </a:r>
            <a:r>
              <a:rPr lang="en-GB" sz="1600" b="1" dirty="0">
                <a:latin typeface="Lato" panose="020F0502020204030203" pitchFamily="34" charset="0"/>
                <a:ea typeface="Lato" panose="020F0502020204030203" pitchFamily="34" charset="0"/>
                <a:cs typeface="Lato" panose="020F0502020204030203" pitchFamily="34" charset="0"/>
              </a:rPr>
              <a:t>100% infection rate </a:t>
            </a:r>
            <a:r>
              <a:rPr lang="en-GB" sz="1600" dirty="0">
                <a:latin typeface="Lato" panose="020F0502020204030203" pitchFamily="34" charset="0"/>
                <a:ea typeface="Lato" panose="020F0502020204030203" pitchFamily="34" charset="0"/>
                <a:cs typeface="Lato" panose="020F0502020204030203" pitchFamily="34" charset="0"/>
              </a:rPr>
              <a:t>in horses with no immunity</a:t>
            </a:r>
          </a:p>
          <a:p>
            <a:r>
              <a:rPr lang="en-GB" sz="1600" dirty="0">
                <a:latin typeface="Lato" panose="020F0502020204030203" pitchFamily="34" charset="0"/>
                <a:ea typeface="Lato" panose="020F0502020204030203" pitchFamily="34" charset="0"/>
                <a:cs typeface="Lato" panose="020F0502020204030203" pitchFamily="34" charset="0"/>
              </a:rPr>
              <a:t>Most </a:t>
            </a:r>
            <a:r>
              <a:rPr lang="en-GB" sz="1600" b="1" dirty="0">
                <a:latin typeface="Lato" panose="020F0502020204030203" pitchFamily="34" charset="0"/>
                <a:ea typeface="Lato" panose="020F0502020204030203" pitchFamily="34" charset="0"/>
                <a:cs typeface="Lato" panose="020F0502020204030203" pitchFamily="34" charset="0"/>
              </a:rPr>
              <a:t>commonly diagnosed </a:t>
            </a:r>
            <a:r>
              <a:rPr lang="en-GB" sz="1600" dirty="0">
                <a:latin typeface="Lato" panose="020F0502020204030203" pitchFamily="34" charset="0"/>
                <a:ea typeface="Lato" panose="020F0502020204030203" pitchFamily="34" charset="0"/>
                <a:cs typeface="Lato" panose="020F0502020204030203" pitchFamily="34" charset="0"/>
              </a:rPr>
              <a:t>infectious disease worldwide (except Iceland!)</a:t>
            </a:r>
          </a:p>
          <a:p>
            <a:r>
              <a:rPr lang="en-GB" sz="1600" b="1" dirty="0">
                <a:latin typeface="Lato" panose="020F0502020204030203" pitchFamily="34" charset="0"/>
                <a:ea typeface="Lato" panose="020F0502020204030203" pitchFamily="34" charset="0"/>
                <a:cs typeface="Lato" panose="020F0502020204030203" pitchFamily="34" charset="0"/>
              </a:rPr>
              <a:t>600 recorded UK outbreaks </a:t>
            </a:r>
            <a:r>
              <a:rPr lang="en-GB" sz="1600" dirty="0">
                <a:latin typeface="Lato" panose="020F0502020204030203" pitchFamily="34" charset="0"/>
                <a:ea typeface="Lato" panose="020F0502020204030203" pitchFamily="34" charset="0"/>
                <a:cs typeface="Lato" panose="020F0502020204030203" pitchFamily="34" charset="0"/>
              </a:rPr>
              <a:t>every year on average</a:t>
            </a:r>
          </a:p>
          <a:p>
            <a:r>
              <a:rPr lang="en-GB" sz="1600" dirty="0">
                <a:latin typeface="Lato" panose="020F0502020204030203" pitchFamily="34" charset="0"/>
                <a:ea typeface="Lato" panose="020F0502020204030203" pitchFamily="34" charset="0"/>
                <a:cs typeface="Lato" panose="020F0502020204030203" pitchFamily="34" charset="0"/>
              </a:rPr>
              <a:t>Causes </a:t>
            </a:r>
            <a:r>
              <a:rPr lang="en-GB" sz="1600" b="1" dirty="0">
                <a:latin typeface="Lato" panose="020F0502020204030203" pitchFamily="34" charset="0"/>
                <a:ea typeface="Lato" panose="020F0502020204030203" pitchFamily="34" charset="0"/>
                <a:cs typeface="Lato" panose="020F0502020204030203" pitchFamily="34" charset="0"/>
              </a:rPr>
              <a:t>real suffering </a:t>
            </a:r>
            <a:r>
              <a:rPr lang="en-GB" sz="1600" dirty="0">
                <a:latin typeface="Lato" panose="020F0502020204030203" pitchFamily="34" charset="0"/>
                <a:ea typeface="Lato" panose="020F0502020204030203" pitchFamily="34" charset="0"/>
                <a:cs typeface="Lato" panose="020F0502020204030203" pitchFamily="34" charset="0"/>
              </a:rPr>
              <a:t>and complications (in up to 20% of cases) </a:t>
            </a:r>
          </a:p>
          <a:p>
            <a:r>
              <a:rPr lang="en-GB" sz="1600" dirty="0">
                <a:latin typeface="Lato" panose="020F0502020204030203" pitchFamily="34" charset="0"/>
                <a:ea typeface="Lato" panose="020F0502020204030203" pitchFamily="34" charset="0"/>
                <a:cs typeface="Lato" panose="020F0502020204030203" pitchFamily="34" charset="0"/>
              </a:rPr>
              <a:t>Around 1 in 10 horses who recover become </a:t>
            </a:r>
            <a:r>
              <a:rPr lang="en-GB" sz="1600" b="1" dirty="0">
                <a:latin typeface="Lato" panose="020F0502020204030203" pitchFamily="34" charset="0"/>
                <a:ea typeface="Lato" panose="020F0502020204030203" pitchFamily="34" charset="0"/>
                <a:cs typeface="Lato" panose="020F0502020204030203" pitchFamily="34" charset="0"/>
              </a:rPr>
              <a:t>carriers</a:t>
            </a:r>
          </a:p>
          <a:p>
            <a:r>
              <a:rPr lang="en-GB" sz="1600" b="1" dirty="0">
                <a:latin typeface="Lato" panose="020F0502020204030203" pitchFamily="34" charset="0"/>
                <a:ea typeface="Lato" panose="020F0502020204030203" pitchFamily="34" charset="0"/>
                <a:cs typeface="Lato" panose="020F0502020204030203" pitchFamily="34" charset="0"/>
              </a:rPr>
              <a:t>Does not discriminate </a:t>
            </a:r>
            <a:r>
              <a:rPr lang="en-GB" sz="1600" dirty="0">
                <a:latin typeface="Lato" panose="020F0502020204030203" pitchFamily="34" charset="0"/>
                <a:ea typeface="Lato" panose="020F0502020204030203" pitchFamily="34" charset="0"/>
                <a:cs typeface="Lato" panose="020F0502020204030203" pitchFamily="34" charset="0"/>
              </a:rPr>
              <a:t>- moves across the world with mobile equine population</a:t>
            </a:r>
          </a:p>
          <a:p>
            <a:endParaRPr lang="en-GB" sz="1600" dirty="0">
              <a:latin typeface="Lato" panose="020F0502020204030203" pitchFamily="34" charset="0"/>
              <a:ea typeface="Lato" panose="020F0502020204030203" pitchFamily="34" charset="0"/>
              <a:cs typeface="Lato" panose="020F0502020204030203" pitchFamily="34" charset="0"/>
            </a:endParaRPr>
          </a:p>
          <a:p>
            <a:r>
              <a:rPr lang="en-GB" sz="1600" dirty="0">
                <a:solidFill>
                  <a:srgbClr val="C00000"/>
                </a:solidFill>
                <a:latin typeface="Lato" panose="020F0502020204030203" pitchFamily="34" charset="0"/>
                <a:ea typeface="Lato" panose="020F0502020204030203" pitchFamily="34" charset="0"/>
                <a:cs typeface="Lato" panose="020F0502020204030203" pitchFamily="34" charset="0"/>
              </a:rPr>
              <a:t>Yet it is </a:t>
            </a:r>
            <a:r>
              <a:rPr lang="en-GB" sz="1600" b="1" dirty="0">
                <a:solidFill>
                  <a:srgbClr val="C00000"/>
                </a:solidFill>
                <a:latin typeface="Lato" panose="020F0502020204030203" pitchFamily="34" charset="0"/>
                <a:ea typeface="Lato" panose="020F0502020204030203" pitchFamily="34" charset="0"/>
                <a:cs typeface="Lato" panose="020F0502020204030203" pitchFamily="34" charset="0"/>
              </a:rPr>
              <a:t>eradicable</a:t>
            </a:r>
            <a:r>
              <a:rPr lang="en-GB" sz="1600" dirty="0">
                <a:solidFill>
                  <a:srgbClr val="C00000"/>
                </a:solidFill>
                <a:latin typeface="Lato" panose="020F0502020204030203" pitchFamily="34" charset="0"/>
                <a:ea typeface="Lato" panose="020F0502020204030203" pitchFamily="34" charset="0"/>
                <a:cs typeface="Lato" panose="020F0502020204030203" pitchFamily="34" charset="0"/>
              </a:rPr>
              <a:t>!</a:t>
            </a:r>
          </a:p>
          <a:p>
            <a:r>
              <a:rPr lang="en-GB" sz="1600" dirty="0">
                <a:solidFill>
                  <a:srgbClr val="C00000"/>
                </a:solidFill>
                <a:latin typeface="Lato" panose="020F0502020204030203" pitchFamily="34" charset="0"/>
                <a:ea typeface="Lato" panose="020F0502020204030203" pitchFamily="34" charset="0"/>
                <a:cs typeface="Lato" panose="020F0502020204030203" pitchFamily="34" charset="0"/>
              </a:rPr>
              <a:t>Research shows horse owners want to </a:t>
            </a:r>
            <a:r>
              <a:rPr lang="en-GB" sz="1600" b="1" dirty="0">
                <a:solidFill>
                  <a:srgbClr val="C00000"/>
                </a:solidFill>
                <a:latin typeface="Lato" panose="020F0502020204030203" pitchFamily="34" charset="0"/>
                <a:ea typeface="Lato" panose="020F0502020204030203" pitchFamily="34" charset="0"/>
                <a:cs typeface="Lato" panose="020F0502020204030203" pitchFamily="34" charset="0"/>
              </a:rPr>
              <a:t>raise standards</a:t>
            </a:r>
          </a:p>
          <a:p>
            <a:r>
              <a:rPr lang="en-GB" sz="1600" b="1" dirty="0">
                <a:solidFill>
                  <a:srgbClr val="C00000"/>
                </a:solidFill>
                <a:latin typeface="Lato" panose="020F0502020204030203" pitchFamily="34" charset="0"/>
                <a:ea typeface="Lato" panose="020F0502020204030203" pitchFamily="34" charset="0"/>
                <a:cs typeface="Lato" panose="020F0502020204030203" pitchFamily="34" charset="0"/>
              </a:rPr>
              <a:t>Wider benefits </a:t>
            </a:r>
            <a:r>
              <a:rPr lang="en-GB" sz="1600" dirty="0">
                <a:solidFill>
                  <a:srgbClr val="C00000"/>
                </a:solidFill>
                <a:latin typeface="Lato" panose="020F0502020204030203" pitchFamily="34" charset="0"/>
                <a:ea typeface="Lato" panose="020F0502020204030203" pitchFamily="34" charset="0"/>
                <a:cs typeface="Lato" panose="020F0502020204030203" pitchFamily="34" charset="0"/>
              </a:rPr>
              <a:t>for yard management and horse health</a:t>
            </a:r>
            <a:endParaRPr lang="en-GB" sz="1600" dirty="0"/>
          </a:p>
          <a:p>
            <a:pPr marL="0" indent="0">
              <a:buNone/>
            </a:pPr>
            <a:endParaRPr lang="en-GB" sz="1200" dirty="0"/>
          </a:p>
          <a:p>
            <a:endParaRPr lang="en-GB" dirty="0"/>
          </a:p>
          <a:p>
            <a:endParaRPr lang="en-GB" dirty="0"/>
          </a:p>
          <a:p>
            <a:endParaRPr lang="en-GB" dirty="0"/>
          </a:p>
          <a:p>
            <a:endParaRPr lang="en-GB" dirty="0"/>
          </a:p>
          <a:p>
            <a:endParaRPr lang="en-GB" dirty="0"/>
          </a:p>
          <a:p>
            <a:pPr marL="0" indent="0">
              <a:buNone/>
            </a:pP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086" y="1900180"/>
            <a:ext cx="2948065" cy="1958043"/>
          </a:xfrm>
          <a:prstGeom prst="rect">
            <a:avLst/>
          </a:prstGeom>
        </p:spPr>
      </p:pic>
      <p:sp>
        <p:nvSpPr>
          <p:cNvPr id="7" name="Content Placeholder 2"/>
          <p:cNvSpPr txBox="1">
            <a:spLocks/>
          </p:cNvSpPr>
          <p:nvPr/>
        </p:nvSpPr>
        <p:spPr>
          <a:xfrm>
            <a:off x="5692086" y="3858225"/>
            <a:ext cx="2948065" cy="868901"/>
          </a:xfrm>
          <a:prstGeom prst="rect">
            <a:avLst/>
          </a:prstGeom>
          <a:solidFill>
            <a:schemeClr val="accent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r">
              <a:buNone/>
            </a:pPr>
            <a:r>
              <a:rPr lang="en-GB" sz="1100" dirty="0">
                <a:solidFill>
                  <a:srgbClr val="C00000"/>
                </a:solidFill>
                <a:latin typeface="Lato" panose="020F0502020204030203" pitchFamily="34" charset="0"/>
                <a:ea typeface="Lato" panose="020F0502020204030203" pitchFamily="34" charset="0"/>
                <a:cs typeface="Lato" panose="020F0502020204030203" pitchFamily="34" charset="0"/>
              </a:rPr>
              <a:t>Norma was sadly put to sleep after strangles complications led to an abscess bursting into her oesophagus. Though rare, strangles fatalities can be devastating</a:t>
            </a:r>
            <a:endParaRPr lang="en-US" sz="1100" dirty="0">
              <a:solidFill>
                <a:srgbClr val="C00000"/>
              </a:solidFill>
              <a:latin typeface="Lato" panose="020F0502020204030203" pitchFamily="34" charset="0"/>
              <a:ea typeface="Lato" panose="020F0502020204030203" pitchFamily="34" charset="0"/>
              <a:cs typeface="Lato" panose="020F0502020204030203" pitchFamily="34" charset="0"/>
            </a:endParaRPr>
          </a:p>
          <a:p>
            <a:pPr marL="0" indent="0">
              <a:buNone/>
            </a:pPr>
            <a:endParaRPr lang="en-US" sz="1200" dirty="0"/>
          </a:p>
        </p:txBody>
      </p:sp>
    </p:spTree>
    <p:extLst>
      <p:ext uri="{BB962C8B-B14F-4D97-AF65-F5344CB8AC3E}">
        <p14:creationId xmlns:p14="http://schemas.microsoft.com/office/powerpoint/2010/main" val="98363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57881"/>
            <a:ext cx="7886700" cy="749643"/>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About strangles</a:t>
            </a:r>
            <a:endParaRPr lang="en-GB" dirty="0">
              <a:solidFill>
                <a:srgbClr val="C00000"/>
              </a:solidFill>
            </a:endParaRPr>
          </a:p>
        </p:txBody>
      </p:sp>
      <p:sp>
        <p:nvSpPr>
          <p:cNvPr id="5" name="Content Placeholder 2"/>
          <p:cNvSpPr>
            <a:spLocks noGrp="1"/>
          </p:cNvSpPr>
          <p:nvPr>
            <p:ph idx="1"/>
          </p:nvPr>
        </p:nvSpPr>
        <p:spPr>
          <a:xfrm>
            <a:off x="398887" y="1565189"/>
            <a:ext cx="5054562" cy="4151843"/>
          </a:xfrm>
        </p:spPr>
        <p:txBody>
          <a:bodyPr>
            <a:normAutofit/>
          </a:bodyPr>
          <a:lstStyle/>
          <a:p>
            <a:r>
              <a:rPr lang="en-GB" sz="1600" b="1" dirty="0">
                <a:latin typeface="Lato" panose="020F0502020204030203" pitchFamily="34" charset="0"/>
                <a:ea typeface="Lato" panose="020F0502020204030203" pitchFamily="34" charset="0"/>
                <a:cs typeface="Lato" panose="020F0502020204030203" pitchFamily="34" charset="0"/>
              </a:rPr>
              <a:t>Bacterial infection </a:t>
            </a:r>
            <a:r>
              <a:rPr lang="en-GB" sz="1600" dirty="0">
                <a:latin typeface="Lato" panose="020F0502020204030203" pitchFamily="34" charset="0"/>
                <a:ea typeface="Lato" panose="020F0502020204030203" pitchFamily="34" charset="0"/>
                <a:cs typeface="Lato" panose="020F0502020204030203" pitchFamily="34" charset="0"/>
              </a:rPr>
              <a:t>of the upper respiratory tract (</a:t>
            </a:r>
            <a:r>
              <a:rPr lang="en-GB" sz="1600" i="1" dirty="0">
                <a:latin typeface="Lato" panose="020F0502020204030203" pitchFamily="34" charset="0"/>
                <a:ea typeface="Lato" panose="020F0502020204030203" pitchFamily="34" charset="0"/>
                <a:cs typeface="Lato" panose="020F0502020204030203" pitchFamily="34" charset="0"/>
              </a:rPr>
              <a:t>Streptococcus </a:t>
            </a:r>
            <a:r>
              <a:rPr lang="en-GB" sz="1600" i="1" dirty="0" err="1">
                <a:latin typeface="Lato" panose="020F0502020204030203" pitchFamily="34" charset="0"/>
                <a:ea typeface="Lato" panose="020F0502020204030203" pitchFamily="34" charset="0"/>
                <a:cs typeface="Lato" panose="020F0502020204030203" pitchFamily="34" charset="0"/>
              </a:rPr>
              <a:t>equi</a:t>
            </a:r>
            <a:r>
              <a:rPr lang="en-GB" sz="1600" dirty="0">
                <a:latin typeface="Lato" panose="020F0502020204030203" pitchFamily="34" charset="0"/>
                <a:ea typeface="Lato" panose="020F0502020204030203" pitchFamily="34" charset="0"/>
                <a:cs typeface="Lato" panose="020F0502020204030203" pitchFamily="34" charset="0"/>
              </a:rPr>
              <a:t>) </a:t>
            </a:r>
          </a:p>
          <a:p>
            <a:r>
              <a:rPr lang="en-GB" sz="1600" dirty="0">
                <a:latin typeface="Lato" panose="020F0502020204030203" pitchFamily="34" charset="0"/>
                <a:ea typeface="Lato" panose="020F0502020204030203" pitchFamily="34" charset="0"/>
                <a:cs typeface="Lato" panose="020F0502020204030203" pitchFamily="34" charset="0"/>
              </a:rPr>
              <a:t>Spreads by </a:t>
            </a:r>
            <a:r>
              <a:rPr lang="en-GB" sz="1600" b="1" dirty="0">
                <a:latin typeface="Lato" panose="020F0502020204030203" pitchFamily="34" charset="0"/>
                <a:ea typeface="Lato" panose="020F0502020204030203" pitchFamily="34" charset="0"/>
                <a:cs typeface="Lato" panose="020F0502020204030203" pitchFamily="34" charset="0"/>
              </a:rPr>
              <a:t>direct </a:t>
            </a:r>
            <a:r>
              <a:rPr lang="en-GB" sz="1600" dirty="0">
                <a:latin typeface="Lato" panose="020F0502020204030203" pitchFamily="34" charset="0"/>
                <a:ea typeface="Lato" panose="020F0502020204030203" pitchFamily="34" charset="0"/>
                <a:cs typeface="Lato" panose="020F0502020204030203" pitchFamily="34" charset="0"/>
              </a:rPr>
              <a:t>(horse to horse) and </a:t>
            </a:r>
            <a:r>
              <a:rPr lang="en-GB" sz="1600" b="1" dirty="0">
                <a:latin typeface="Lato" panose="020F0502020204030203" pitchFamily="34" charset="0"/>
                <a:ea typeface="Lato" panose="020F0502020204030203" pitchFamily="34" charset="0"/>
                <a:cs typeface="Lato" panose="020F0502020204030203" pitchFamily="34" charset="0"/>
              </a:rPr>
              <a:t>indirect contact </a:t>
            </a:r>
            <a:r>
              <a:rPr lang="en-GB" sz="1600" dirty="0">
                <a:latin typeface="Lato" panose="020F0502020204030203" pitchFamily="34" charset="0"/>
                <a:ea typeface="Lato" panose="020F0502020204030203" pitchFamily="34" charset="0"/>
                <a:cs typeface="Lato" panose="020F0502020204030203" pitchFamily="34" charset="0"/>
              </a:rPr>
              <a:t>(via shared living areas, equipment, tack, transport, water sources and on people’s hands, clothes and feet) </a:t>
            </a:r>
          </a:p>
          <a:p>
            <a:r>
              <a:rPr lang="en-GB" sz="1600" b="1" dirty="0">
                <a:latin typeface="Lato" panose="020F0502020204030203" pitchFamily="34" charset="0"/>
                <a:ea typeface="Lato" panose="020F0502020204030203" pitchFamily="34" charset="0"/>
                <a:cs typeface="Lato" panose="020F0502020204030203" pitchFamily="34" charset="0"/>
              </a:rPr>
              <a:t>Over 200 strains </a:t>
            </a:r>
            <a:r>
              <a:rPr lang="en-GB" sz="1600" dirty="0">
                <a:latin typeface="Lato" panose="020F0502020204030203" pitchFamily="34" charset="0"/>
                <a:ea typeface="Lato" panose="020F0502020204030203" pitchFamily="34" charset="0"/>
                <a:cs typeface="Lato" panose="020F0502020204030203" pitchFamily="34" charset="0"/>
              </a:rPr>
              <a:t>– make it possible to re-infect  (and means vaccine development is tricky!)</a:t>
            </a:r>
          </a:p>
          <a:p>
            <a:r>
              <a:rPr lang="en-GB" sz="1600" b="1" dirty="0">
                <a:latin typeface="Lato" panose="020F0502020204030203" pitchFamily="34" charset="0"/>
                <a:ea typeface="Lato" panose="020F0502020204030203" pitchFamily="34" charset="0"/>
                <a:cs typeface="Lato" panose="020F0502020204030203" pitchFamily="34" charset="0"/>
              </a:rPr>
              <a:t>Resists </a:t>
            </a:r>
            <a:r>
              <a:rPr lang="en-GB" sz="1600" dirty="0">
                <a:latin typeface="Lato" panose="020F0502020204030203" pitchFamily="34" charset="0"/>
                <a:ea typeface="Lato" panose="020F0502020204030203" pitchFamily="34" charset="0"/>
                <a:cs typeface="Lato" panose="020F0502020204030203" pitchFamily="34" charset="0"/>
              </a:rPr>
              <a:t>the </a:t>
            </a:r>
            <a:r>
              <a:rPr lang="en-GB" sz="1600" b="1" dirty="0">
                <a:latin typeface="Lato" panose="020F0502020204030203" pitchFamily="34" charset="0"/>
                <a:ea typeface="Lato" panose="020F0502020204030203" pitchFamily="34" charset="0"/>
                <a:cs typeface="Lato" panose="020F0502020204030203" pitchFamily="34" charset="0"/>
              </a:rPr>
              <a:t>immune system</a:t>
            </a:r>
          </a:p>
          <a:p>
            <a:r>
              <a:rPr lang="en-GB" sz="1600" b="1" dirty="0">
                <a:latin typeface="Lato" panose="020F0502020204030203" pitchFamily="34" charset="0"/>
                <a:ea typeface="Lato" panose="020F0502020204030203" pitchFamily="34" charset="0"/>
                <a:cs typeface="Lato" panose="020F0502020204030203" pitchFamily="34" charset="0"/>
              </a:rPr>
              <a:t>Can persist </a:t>
            </a:r>
            <a:r>
              <a:rPr lang="en-GB" sz="1600" dirty="0">
                <a:latin typeface="Lato" panose="020F0502020204030203" pitchFamily="34" charset="0"/>
                <a:ea typeface="Lato" panose="020F0502020204030203" pitchFamily="34" charset="0"/>
                <a:cs typeface="Lato" panose="020F0502020204030203" pitchFamily="34" charset="0"/>
              </a:rPr>
              <a:t>in the external environment </a:t>
            </a:r>
          </a:p>
          <a:p>
            <a:pPr lvl="0"/>
            <a:r>
              <a:rPr lang="en-GB" sz="1600" dirty="0">
                <a:latin typeface="Lato" panose="020F0502020204030203" pitchFamily="34" charset="0"/>
                <a:ea typeface="Lato" panose="020F0502020204030203" pitchFamily="34" charset="0"/>
                <a:cs typeface="Lato" panose="020F0502020204030203" pitchFamily="34" charset="0"/>
              </a:rPr>
              <a:t>Low mortality but </a:t>
            </a:r>
            <a:r>
              <a:rPr lang="en-GB" sz="1600" b="1" dirty="0">
                <a:latin typeface="Lato" panose="020F0502020204030203" pitchFamily="34" charset="0"/>
                <a:ea typeface="Lato" panose="020F0502020204030203" pitchFamily="34" charset="0"/>
                <a:cs typeface="Lato" panose="020F0502020204030203" pitchFamily="34" charset="0"/>
              </a:rPr>
              <a:t>high morbidity </a:t>
            </a:r>
          </a:p>
          <a:p>
            <a:pPr lvl="0"/>
            <a:r>
              <a:rPr lang="en-GB" sz="1600" dirty="0">
                <a:latin typeface="Lato" panose="020F0502020204030203" pitchFamily="34" charset="0"/>
                <a:ea typeface="Lato" panose="020F0502020204030203" pitchFamily="34" charset="0"/>
                <a:cs typeface="Lato" panose="020F0502020204030203" pitchFamily="34" charset="0"/>
              </a:rPr>
              <a:t>Equine specific – does not spread to other species</a:t>
            </a:r>
          </a:p>
          <a:p>
            <a:pPr lvl="0"/>
            <a:r>
              <a:rPr lang="en-GB" sz="1600" b="1" dirty="0">
                <a:latin typeface="Lato" panose="020F0502020204030203" pitchFamily="34" charset="0"/>
                <a:ea typeface="Lato" panose="020F0502020204030203" pitchFamily="34" charset="0"/>
                <a:cs typeface="Lato" panose="020F0502020204030203" pitchFamily="34" charset="0"/>
              </a:rPr>
              <a:t>Complications </a:t>
            </a:r>
            <a:r>
              <a:rPr lang="en-GB" sz="1600" dirty="0">
                <a:latin typeface="Lato" panose="020F0502020204030203" pitchFamily="34" charset="0"/>
                <a:ea typeface="Lato" panose="020F0502020204030203" pitchFamily="34" charset="0"/>
                <a:cs typeface="Lato" panose="020F0502020204030203" pitchFamily="34" charset="0"/>
              </a:rPr>
              <a:t>in up to </a:t>
            </a:r>
            <a:r>
              <a:rPr lang="en-GB" sz="1600" b="1" dirty="0">
                <a:latin typeface="Lato" panose="020F0502020204030203" pitchFamily="34" charset="0"/>
                <a:ea typeface="Lato" panose="020F0502020204030203" pitchFamily="34" charset="0"/>
                <a:cs typeface="Lato" panose="020F0502020204030203" pitchFamily="34" charset="0"/>
              </a:rPr>
              <a:t>20% of cases </a:t>
            </a:r>
            <a:r>
              <a:rPr lang="en-GB" sz="1600" dirty="0">
                <a:latin typeface="Lato" panose="020F0502020204030203" pitchFamily="34" charset="0"/>
                <a:ea typeface="Lato" panose="020F0502020204030203" pitchFamily="34" charset="0"/>
                <a:cs typeface="Lato" panose="020F0502020204030203" pitchFamily="34" charset="0"/>
              </a:rPr>
              <a:t>– usually             life-threatening such as ‘</a:t>
            </a:r>
            <a:r>
              <a:rPr lang="en-GB" sz="1600" i="1" dirty="0">
                <a:latin typeface="Lato" panose="020F0502020204030203" pitchFamily="34" charset="0"/>
                <a:ea typeface="Lato" panose="020F0502020204030203" pitchFamily="34" charset="0"/>
                <a:cs typeface="Lato" panose="020F0502020204030203" pitchFamily="34" charset="0"/>
              </a:rPr>
              <a:t>Purpura </a:t>
            </a:r>
            <a:r>
              <a:rPr lang="en-GB" sz="1600" i="1" dirty="0" err="1">
                <a:latin typeface="Lato" panose="020F0502020204030203" pitchFamily="34" charset="0"/>
                <a:ea typeface="Lato" panose="020F0502020204030203" pitchFamily="34" charset="0"/>
                <a:cs typeface="Lato" panose="020F0502020204030203" pitchFamily="34" charset="0"/>
              </a:rPr>
              <a:t>haemorrhaghica</a:t>
            </a:r>
            <a:r>
              <a:rPr lang="en-GB" sz="1600" dirty="0">
                <a:latin typeface="Lato" panose="020F0502020204030203" pitchFamily="34" charset="0"/>
                <a:ea typeface="Lato" panose="020F0502020204030203" pitchFamily="34" charset="0"/>
                <a:cs typeface="Lato" panose="020F0502020204030203" pitchFamily="34" charset="0"/>
              </a:rPr>
              <a:t>’ and ‘Bastard strangles’ </a:t>
            </a:r>
          </a:p>
          <a:p>
            <a:pPr marL="0" indent="0">
              <a:buNone/>
            </a:pPr>
            <a:endParaRPr lang="en-GB" sz="1200" dirty="0"/>
          </a:p>
          <a:p>
            <a:endParaRPr lang="en-GB" dirty="0"/>
          </a:p>
          <a:p>
            <a:endParaRPr lang="en-GB" dirty="0"/>
          </a:p>
          <a:p>
            <a:endParaRPr lang="en-GB" dirty="0"/>
          </a:p>
          <a:p>
            <a:endParaRPr lang="en-GB" dirty="0"/>
          </a:p>
          <a:p>
            <a:endParaRPr lang="en-GB" dirty="0"/>
          </a:p>
          <a:p>
            <a:pPr marL="0" indent="0">
              <a:buNone/>
            </a:pPr>
            <a:endParaRPr lang="en-GB" dirty="0"/>
          </a:p>
        </p:txBody>
      </p:sp>
      <p:pic>
        <p:nvPicPr>
          <p:cNvPr id="8" name="Picture 7"/>
          <p:cNvPicPr>
            <a:picLocks noChangeAspect="1"/>
          </p:cNvPicPr>
          <p:nvPr/>
        </p:nvPicPr>
        <p:blipFill>
          <a:blip r:embed="rId3"/>
          <a:stretch>
            <a:fillRect/>
          </a:stretch>
        </p:blipFill>
        <p:spPr>
          <a:xfrm>
            <a:off x="5452782" y="1875465"/>
            <a:ext cx="3303456" cy="3248470"/>
          </a:xfrm>
          <a:prstGeom prst="rect">
            <a:avLst/>
          </a:prstGeom>
        </p:spPr>
      </p:pic>
    </p:spTree>
    <p:extLst>
      <p:ext uri="{BB962C8B-B14F-4D97-AF65-F5344CB8AC3E}">
        <p14:creationId xmlns:p14="http://schemas.microsoft.com/office/powerpoint/2010/main" val="1208810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16692"/>
            <a:ext cx="7886700" cy="793460"/>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Suffering from strangles</a:t>
            </a:r>
            <a:endParaRPr lang="en-GB" dirty="0">
              <a:solidFill>
                <a:srgbClr val="C00000"/>
              </a:solidFill>
            </a:endParaRPr>
          </a:p>
        </p:txBody>
      </p:sp>
      <p:sp>
        <p:nvSpPr>
          <p:cNvPr id="3" name="Content Placeholder 2"/>
          <p:cNvSpPr>
            <a:spLocks noGrp="1"/>
          </p:cNvSpPr>
          <p:nvPr>
            <p:ph idx="1"/>
          </p:nvPr>
        </p:nvSpPr>
        <p:spPr>
          <a:xfrm>
            <a:off x="628652" y="1361834"/>
            <a:ext cx="5039697" cy="4128143"/>
          </a:xfrm>
        </p:spPr>
        <p:txBody>
          <a:bodyPr>
            <a:normAutofit/>
          </a:bodyPr>
          <a:lstStyle/>
          <a:p>
            <a:pPr marL="0" indent="0">
              <a:lnSpc>
                <a:spcPct val="80000"/>
              </a:lnSpc>
              <a:buNone/>
            </a:pPr>
            <a:r>
              <a:rPr lang="en-GB" sz="1800" dirty="0">
                <a:latin typeface="Lato" panose="020F0502020204030203" pitchFamily="34" charset="0"/>
                <a:ea typeface="Lato" panose="020F0502020204030203" pitchFamily="34" charset="0"/>
                <a:cs typeface="Lato" panose="020F0502020204030203" pitchFamily="34" charset="0"/>
              </a:rPr>
              <a:t>Clinical signs:</a:t>
            </a:r>
          </a:p>
          <a:p>
            <a:pPr marL="0" indent="0">
              <a:lnSpc>
                <a:spcPct val="80000"/>
              </a:lnSpc>
              <a:buNone/>
            </a:pPr>
            <a:endParaRPr lang="en-GB" sz="200" dirty="0">
              <a:latin typeface="Lato" panose="020F0502020204030203" pitchFamily="34" charset="0"/>
              <a:ea typeface="Lato" panose="020F0502020204030203" pitchFamily="34" charset="0"/>
              <a:cs typeface="Lato" panose="020F0502020204030203" pitchFamily="34" charset="0"/>
            </a:endParaRPr>
          </a:p>
          <a:p>
            <a:pPr>
              <a:lnSpc>
                <a:spcPct val="80000"/>
              </a:lnSpc>
            </a:pPr>
            <a:r>
              <a:rPr lang="en-GB" sz="1800" dirty="0">
                <a:latin typeface="Lato" panose="020F0502020204030203" pitchFamily="34" charset="0"/>
                <a:ea typeface="Lato" panose="020F0502020204030203" pitchFamily="34" charset="0"/>
                <a:cs typeface="Lato" panose="020F0502020204030203" pitchFamily="34" charset="0"/>
              </a:rPr>
              <a:t>Sudden fever</a:t>
            </a:r>
          </a:p>
          <a:p>
            <a:pPr marL="0" indent="0">
              <a:lnSpc>
                <a:spcPct val="80000"/>
              </a:lnSpc>
              <a:buNone/>
            </a:pPr>
            <a:r>
              <a:rPr lang="en-GB" sz="1800" dirty="0">
                <a:solidFill>
                  <a:srgbClr val="C00000"/>
                </a:solidFill>
                <a:latin typeface="Lato" panose="020F0502020204030203" pitchFamily="34" charset="0"/>
                <a:ea typeface="Lato" panose="020F0502020204030203" pitchFamily="34" charset="0"/>
                <a:cs typeface="Lato" panose="020F0502020204030203" pitchFamily="34" charset="0"/>
              </a:rPr>
              <a:t>– usually 2-3 days before horse is infectious!</a:t>
            </a:r>
          </a:p>
          <a:p>
            <a:pPr marL="0" indent="0">
              <a:lnSpc>
                <a:spcPct val="80000"/>
              </a:lnSpc>
              <a:buNone/>
            </a:pPr>
            <a:endParaRPr lang="en-GB" sz="200" dirty="0">
              <a:solidFill>
                <a:srgbClr val="C00000"/>
              </a:solidFill>
              <a:latin typeface="Lato" panose="020F0502020204030203" pitchFamily="34" charset="0"/>
              <a:ea typeface="Lato" panose="020F0502020204030203" pitchFamily="34" charset="0"/>
              <a:cs typeface="Lato" panose="020F0502020204030203" pitchFamily="34" charset="0"/>
            </a:endParaRPr>
          </a:p>
          <a:p>
            <a:pPr>
              <a:lnSpc>
                <a:spcPct val="80000"/>
              </a:lnSpc>
            </a:pPr>
            <a:r>
              <a:rPr lang="en-GB" sz="1800" dirty="0">
                <a:latin typeface="Lato" panose="020F0502020204030203" pitchFamily="34" charset="0"/>
                <a:ea typeface="Lato" panose="020F0502020204030203" pitchFamily="34" charset="0"/>
                <a:cs typeface="Lato" panose="020F0502020204030203" pitchFamily="34" charset="0"/>
              </a:rPr>
              <a:t>Depression</a:t>
            </a:r>
          </a:p>
          <a:p>
            <a:pPr>
              <a:lnSpc>
                <a:spcPct val="80000"/>
              </a:lnSpc>
            </a:pPr>
            <a:endParaRPr lang="en-GB" sz="200" dirty="0">
              <a:latin typeface="Lato" panose="020F0502020204030203" pitchFamily="34" charset="0"/>
              <a:ea typeface="Lato" panose="020F0502020204030203" pitchFamily="34" charset="0"/>
              <a:cs typeface="Lato" panose="020F0502020204030203" pitchFamily="34" charset="0"/>
            </a:endParaRPr>
          </a:p>
          <a:p>
            <a:pPr>
              <a:lnSpc>
                <a:spcPct val="80000"/>
              </a:lnSpc>
            </a:pPr>
            <a:r>
              <a:rPr lang="en-GB" sz="1800" dirty="0">
                <a:latin typeface="Lato" panose="020F0502020204030203" pitchFamily="34" charset="0"/>
                <a:ea typeface="Lato" panose="020F0502020204030203" pitchFamily="34" charset="0"/>
                <a:cs typeface="Lato" panose="020F0502020204030203" pitchFamily="34" charset="0"/>
              </a:rPr>
              <a:t>Anorexia (not eating)</a:t>
            </a:r>
          </a:p>
          <a:p>
            <a:pPr>
              <a:lnSpc>
                <a:spcPct val="80000"/>
              </a:lnSpc>
            </a:pPr>
            <a:r>
              <a:rPr lang="en-GB" sz="1800" dirty="0">
                <a:latin typeface="Lato" panose="020F0502020204030203" pitchFamily="34" charset="0"/>
                <a:ea typeface="Lato" panose="020F0502020204030203" pitchFamily="34" charset="0"/>
                <a:cs typeface="Lato" panose="020F0502020204030203" pitchFamily="34" charset="0"/>
              </a:rPr>
              <a:t>Dysphagia (inability to swallow)</a:t>
            </a:r>
          </a:p>
          <a:p>
            <a:pPr>
              <a:lnSpc>
                <a:spcPct val="80000"/>
              </a:lnSpc>
            </a:pPr>
            <a:r>
              <a:rPr lang="en-GB" sz="1800" dirty="0">
                <a:latin typeface="Lato" panose="020F0502020204030203" pitchFamily="34" charset="0"/>
                <a:ea typeface="Lato" panose="020F0502020204030203" pitchFamily="34" charset="0"/>
                <a:cs typeface="Lato" panose="020F0502020204030203" pitchFamily="34" charset="0"/>
              </a:rPr>
              <a:t>Swollen/abscessed lymph nodes</a:t>
            </a:r>
          </a:p>
          <a:p>
            <a:pPr>
              <a:lnSpc>
                <a:spcPct val="80000"/>
              </a:lnSpc>
            </a:pPr>
            <a:r>
              <a:rPr lang="en-GB" sz="1800" dirty="0">
                <a:latin typeface="Lato" panose="020F0502020204030203" pitchFamily="34" charset="0"/>
                <a:ea typeface="Lato" panose="020F0502020204030203" pitchFamily="34" charset="0"/>
                <a:cs typeface="Lato" panose="020F0502020204030203" pitchFamily="34" charset="0"/>
              </a:rPr>
              <a:t>Dyspnoea (</a:t>
            </a:r>
            <a:r>
              <a:rPr lang="en-US" sz="1800" dirty="0">
                <a:latin typeface="Lato" panose="020F0502020204030203" pitchFamily="34" charset="0"/>
                <a:ea typeface="Lato" panose="020F0502020204030203" pitchFamily="34" charset="0"/>
                <a:cs typeface="Lato" panose="020F0502020204030203" pitchFamily="34" charset="0"/>
              </a:rPr>
              <a:t>labored breathing)</a:t>
            </a:r>
            <a:endParaRPr lang="en-GB" sz="1800" dirty="0">
              <a:latin typeface="Lato" panose="020F0502020204030203" pitchFamily="34" charset="0"/>
              <a:ea typeface="Lato" panose="020F0502020204030203" pitchFamily="34" charset="0"/>
              <a:cs typeface="Lato" panose="020F0502020204030203" pitchFamily="34" charset="0"/>
            </a:endParaRPr>
          </a:p>
          <a:p>
            <a:pPr>
              <a:lnSpc>
                <a:spcPct val="80000"/>
              </a:lnSpc>
            </a:pPr>
            <a:r>
              <a:rPr lang="en-GB" sz="1800" dirty="0">
                <a:latin typeface="Lato" panose="020F0502020204030203" pitchFamily="34" charset="0"/>
                <a:ea typeface="Lato" panose="020F0502020204030203" pitchFamily="34" charset="0"/>
                <a:cs typeface="Lato" panose="020F0502020204030203" pitchFamily="34" charset="0"/>
              </a:rPr>
              <a:t>Profuse purulent (pussy) discharge </a:t>
            </a:r>
          </a:p>
          <a:p>
            <a:pPr>
              <a:lnSpc>
                <a:spcPct val="80000"/>
              </a:lnSpc>
            </a:pPr>
            <a:r>
              <a:rPr lang="en-GB" sz="1800" dirty="0">
                <a:latin typeface="Lato" panose="020F0502020204030203" pitchFamily="34" charset="0"/>
                <a:ea typeface="Lato" panose="020F0502020204030203" pitchFamily="34" charset="0"/>
                <a:cs typeface="Lato" panose="020F0502020204030203" pitchFamily="34" charset="0"/>
              </a:rPr>
              <a:t>Asphyxia (suffocation)</a:t>
            </a: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4234" y="2926164"/>
            <a:ext cx="2391234" cy="17934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1224" y="4260594"/>
            <a:ext cx="1508498" cy="201133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3052"/>
          <a:stretch/>
        </p:blipFill>
        <p:spPr>
          <a:xfrm>
            <a:off x="6878142" y="1361834"/>
            <a:ext cx="1967326" cy="143045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530" y="2643972"/>
            <a:ext cx="1967192" cy="1488467"/>
          </a:xfrm>
          <a:prstGeom prst="rect">
            <a:avLst/>
          </a:prstGeom>
        </p:spPr>
      </p:pic>
    </p:spTree>
    <p:extLst>
      <p:ext uri="{BB962C8B-B14F-4D97-AF65-F5344CB8AC3E}">
        <p14:creationId xmlns:p14="http://schemas.microsoft.com/office/powerpoint/2010/main" val="296009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3169"/>
            <a:ext cx="7886700" cy="766117"/>
          </a:xfrm>
        </p:spPr>
        <p:txBody>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Nursing a horse with strangles</a:t>
            </a:r>
          </a:p>
        </p:txBody>
      </p:sp>
      <p:sp>
        <p:nvSpPr>
          <p:cNvPr id="3" name="Content Placeholder 2"/>
          <p:cNvSpPr>
            <a:spLocks noGrp="1"/>
          </p:cNvSpPr>
          <p:nvPr>
            <p:ph idx="1"/>
          </p:nvPr>
        </p:nvSpPr>
        <p:spPr>
          <a:xfrm>
            <a:off x="384889" y="1680520"/>
            <a:ext cx="5521390" cy="4173278"/>
          </a:xfrm>
        </p:spPr>
        <p:txBody>
          <a:bodyPr>
            <a:normAutofit/>
          </a:bodyPr>
          <a:lstStyle/>
          <a:p>
            <a:r>
              <a:rPr lang="en-GB" sz="1600" dirty="0">
                <a:latin typeface="Lato" panose="020F0502020204030203" pitchFamily="34" charset="0"/>
                <a:ea typeface="Lato" panose="020F0502020204030203" pitchFamily="34" charset="0"/>
                <a:cs typeface="Lato" panose="020F0502020204030203" pitchFamily="34" charset="0"/>
              </a:rPr>
              <a:t>Compassionate nursing - abscess care, pain medication (</a:t>
            </a:r>
            <a:r>
              <a:rPr lang="en-GB" sz="1600" i="1" u="sng" dirty="0">
                <a:latin typeface="Lato" panose="020F0502020204030203" pitchFamily="34" charset="0"/>
                <a:ea typeface="Lato" panose="020F0502020204030203" pitchFamily="34" charset="0"/>
                <a:cs typeface="Lato" panose="020F0502020204030203" pitchFamily="34" charset="0"/>
              </a:rPr>
              <a:t>possibly</a:t>
            </a:r>
            <a:r>
              <a:rPr lang="en-GB" sz="1600" dirty="0">
                <a:latin typeface="Lato" panose="020F0502020204030203" pitchFamily="34" charset="0"/>
                <a:ea typeface="Lato" panose="020F0502020204030203" pitchFamily="34" charset="0"/>
                <a:cs typeface="Lato" panose="020F0502020204030203" pitchFamily="34" charset="0"/>
              </a:rPr>
              <a:t> antibiotics)</a:t>
            </a:r>
          </a:p>
          <a:p>
            <a:r>
              <a:rPr lang="en-GB" sz="1600" dirty="0">
                <a:latin typeface="Lato" panose="020F0502020204030203" pitchFamily="34" charset="0"/>
                <a:ea typeface="Lato" panose="020F0502020204030203" pitchFamily="34" charset="0"/>
                <a:cs typeface="Lato" panose="020F0502020204030203" pitchFamily="34" charset="0"/>
              </a:rPr>
              <a:t>Clean abscesses (use a bowl to collect contaminated water/cotton wool used for bathing &amp; soak in disinfectant)</a:t>
            </a:r>
          </a:p>
          <a:p>
            <a:r>
              <a:rPr lang="en-GB" sz="1600" dirty="0">
                <a:latin typeface="Lato" panose="020F0502020204030203" pitchFamily="34" charset="0"/>
                <a:ea typeface="Lato" panose="020F0502020204030203" pitchFamily="34" charset="0"/>
                <a:cs typeface="Lato" panose="020F0502020204030203" pitchFamily="34" charset="0"/>
              </a:rPr>
              <a:t>Monitor for deterioration and complications</a:t>
            </a:r>
          </a:p>
          <a:p>
            <a:r>
              <a:rPr lang="en-GB" sz="1600" dirty="0">
                <a:latin typeface="Lato" panose="020F0502020204030203" pitchFamily="34" charset="0"/>
                <a:ea typeface="Lato" panose="020F0502020204030203" pitchFamily="34" charset="0"/>
                <a:cs typeface="Lato" panose="020F0502020204030203" pitchFamily="34" charset="0"/>
              </a:rPr>
              <a:t>Keep nursing supplies in the quarantine area.</a:t>
            </a:r>
          </a:p>
          <a:p>
            <a:r>
              <a:rPr lang="en-GB" sz="1600" dirty="0">
                <a:latin typeface="Lato" panose="020F0502020204030203" pitchFamily="34" charset="0"/>
                <a:ea typeface="Lato" panose="020F0502020204030203" pitchFamily="34" charset="0"/>
                <a:cs typeface="Lato" panose="020F0502020204030203" pitchFamily="34" charset="0"/>
              </a:rPr>
              <a:t>Usually stabled – horse benefits from:</a:t>
            </a:r>
          </a:p>
          <a:p>
            <a:pPr lvl="1"/>
            <a:r>
              <a:rPr lang="en-GB" sz="1600" dirty="0">
                <a:latin typeface="Lato" panose="020F0502020204030203" pitchFamily="34" charset="0"/>
                <a:ea typeface="Lato" panose="020F0502020204030203" pitchFamily="34" charset="0"/>
                <a:cs typeface="Lato" panose="020F0502020204030203" pitchFamily="34" charset="0"/>
              </a:rPr>
              <a:t>Spacious stable</a:t>
            </a:r>
          </a:p>
          <a:p>
            <a:pPr lvl="1"/>
            <a:r>
              <a:rPr lang="en-GB" sz="1600" dirty="0">
                <a:latin typeface="Lato" panose="020F0502020204030203" pitchFamily="34" charset="0"/>
                <a:ea typeface="Lato" panose="020F0502020204030203" pitchFamily="34" charset="0"/>
                <a:cs typeface="Lato" panose="020F0502020204030203" pitchFamily="34" charset="0"/>
              </a:rPr>
              <a:t>Full, deep bed</a:t>
            </a:r>
          </a:p>
          <a:p>
            <a:pPr lvl="1"/>
            <a:r>
              <a:rPr lang="en-GB" sz="1600" dirty="0">
                <a:latin typeface="Lato" panose="020F0502020204030203" pitchFamily="34" charset="0"/>
                <a:ea typeface="Lato" panose="020F0502020204030203" pitchFamily="34" charset="0"/>
                <a:cs typeface="Lato" panose="020F0502020204030203" pitchFamily="34" charset="0"/>
              </a:rPr>
              <a:t>Good ventilation (disease is </a:t>
            </a:r>
            <a:r>
              <a:rPr lang="en-GB" sz="1600" u="sng" dirty="0">
                <a:latin typeface="Lato" panose="020F0502020204030203" pitchFamily="34" charset="0"/>
                <a:ea typeface="Lato" panose="020F0502020204030203" pitchFamily="34" charset="0"/>
                <a:cs typeface="Lato" panose="020F0502020204030203" pitchFamily="34" charset="0"/>
              </a:rPr>
              <a:t>not</a:t>
            </a:r>
            <a:r>
              <a:rPr lang="en-GB" sz="1600" dirty="0">
                <a:latin typeface="Lato" panose="020F0502020204030203" pitchFamily="34" charset="0"/>
                <a:ea typeface="Lato" panose="020F0502020204030203" pitchFamily="34" charset="0"/>
                <a:cs typeface="Lato" panose="020F0502020204030203" pitchFamily="34" charset="0"/>
              </a:rPr>
              <a:t> airborne)</a:t>
            </a:r>
          </a:p>
          <a:p>
            <a:pPr lvl="1"/>
            <a:r>
              <a:rPr lang="en-GB" sz="1600" dirty="0">
                <a:latin typeface="Lato" panose="020F0502020204030203" pitchFamily="34" charset="0"/>
                <a:ea typeface="Lato" panose="020F0502020204030203" pitchFamily="34" charset="0"/>
                <a:cs typeface="Lato" panose="020F0502020204030203" pitchFamily="34" charset="0"/>
              </a:rPr>
              <a:t>Plentiful fresh water in an easily cleanable container</a:t>
            </a:r>
          </a:p>
          <a:p>
            <a:pPr lvl="1"/>
            <a:r>
              <a:rPr lang="en-GB" sz="1600" dirty="0">
                <a:latin typeface="Lato" panose="020F0502020204030203" pitchFamily="34" charset="0"/>
                <a:ea typeface="Lato" panose="020F0502020204030203" pitchFamily="34" charset="0"/>
                <a:cs typeface="Lato" panose="020F0502020204030203" pitchFamily="34" charset="0"/>
              </a:rPr>
              <a:t>Raised food bowl</a:t>
            </a:r>
          </a:p>
          <a:p>
            <a:pPr lvl="1"/>
            <a:r>
              <a:rPr lang="en-GB" sz="1600" dirty="0">
                <a:latin typeface="Lato" panose="020F0502020204030203" pitchFamily="34" charset="0"/>
                <a:ea typeface="Lato" panose="020F0502020204030203" pitchFamily="34" charset="0"/>
                <a:cs typeface="Lato" panose="020F0502020204030203" pitchFamily="34" charset="0"/>
              </a:rPr>
              <a:t>Enrichment – sight of other horses and stimulation</a:t>
            </a:r>
          </a:p>
          <a:p>
            <a:endParaRPr lang="en-GB"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360" y="1639743"/>
            <a:ext cx="2474032" cy="18555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489" y="3635722"/>
            <a:ext cx="2449903" cy="1735347"/>
          </a:xfrm>
          <a:prstGeom prst="rect">
            <a:avLst/>
          </a:prstGeom>
        </p:spPr>
      </p:pic>
    </p:spTree>
    <p:extLst>
      <p:ext uri="{BB962C8B-B14F-4D97-AF65-F5344CB8AC3E}">
        <p14:creationId xmlns:p14="http://schemas.microsoft.com/office/powerpoint/2010/main" val="1101518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26456"/>
            <a:ext cx="7955177" cy="846615"/>
          </a:xfrm>
        </p:spPr>
        <p:txBody>
          <a:bodyPr>
            <a:normAutofit/>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Strangles progression</a:t>
            </a:r>
          </a:p>
        </p:txBody>
      </p:sp>
      <p:graphicFrame>
        <p:nvGraphicFramePr>
          <p:cNvPr id="6" name="Content Placeholder 8"/>
          <p:cNvGraphicFramePr>
            <a:graphicFrameLocks/>
          </p:cNvGraphicFramePr>
          <p:nvPr>
            <p:extLst>
              <p:ext uri="{D42A27DB-BD31-4B8C-83A1-F6EECF244321}">
                <p14:modId xmlns:p14="http://schemas.microsoft.com/office/powerpoint/2010/main" val="46245757"/>
              </p:ext>
            </p:extLst>
          </p:nvPr>
        </p:nvGraphicFramePr>
        <p:xfrm>
          <a:off x="1189653" y="1473071"/>
          <a:ext cx="6636558" cy="415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stretch>
            <a:fillRect/>
          </a:stretch>
        </p:blipFill>
        <p:spPr>
          <a:xfrm>
            <a:off x="2913583" y="4274221"/>
            <a:ext cx="582897" cy="983270"/>
          </a:xfrm>
          <a:prstGeom prst="rect">
            <a:avLst/>
          </a:prstGeom>
        </p:spPr>
      </p:pic>
      <p:sp>
        <p:nvSpPr>
          <p:cNvPr id="10" name="Left-Right Arrow 9"/>
          <p:cNvSpPr/>
          <p:nvPr/>
        </p:nvSpPr>
        <p:spPr>
          <a:xfrm>
            <a:off x="3524165" y="4339956"/>
            <a:ext cx="3438806" cy="378042"/>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sz="1200" dirty="0">
                <a:latin typeface="Lato" panose="020F0502020204030203" pitchFamily="34" charset="0"/>
                <a:ea typeface="Lato" panose="020F0502020204030203" pitchFamily="34" charset="0"/>
                <a:cs typeface="Lato" panose="020F0502020204030203" pitchFamily="34" charset="0"/>
              </a:rPr>
              <a:t>Non-carrier infectious for 4-8 weeks)</a:t>
            </a:r>
          </a:p>
        </p:txBody>
      </p:sp>
      <p:sp>
        <p:nvSpPr>
          <p:cNvPr id="11" name="Left-Right Arrow 10"/>
          <p:cNvSpPr/>
          <p:nvPr/>
        </p:nvSpPr>
        <p:spPr>
          <a:xfrm>
            <a:off x="3524166" y="4792200"/>
            <a:ext cx="4367080" cy="378042"/>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dirty="0">
                <a:latin typeface="Lato" panose="020F0502020204030203" pitchFamily="34" charset="0"/>
                <a:ea typeface="Lato" panose="020F0502020204030203" pitchFamily="34" charset="0"/>
                <a:cs typeface="Lato" panose="020F0502020204030203" pitchFamily="34" charset="0"/>
              </a:rPr>
              <a:t>Carrier remains infectious &amp; able to shed for months/years</a:t>
            </a:r>
          </a:p>
        </p:txBody>
      </p:sp>
      <p:sp>
        <p:nvSpPr>
          <p:cNvPr id="13" name="5-Point Star 12"/>
          <p:cNvSpPr/>
          <p:nvPr/>
        </p:nvSpPr>
        <p:spPr>
          <a:xfrm>
            <a:off x="2275707" y="4462795"/>
            <a:ext cx="572843" cy="509516"/>
          </a:xfrm>
          <a:prstGeom prst="star5">
            <a:avLst/>
          </a:prstGeom>
          <a:solidFill>
            <a:schemeClr val="accent4">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350"/>
          </a:p>
        </p:txBody>
      </p:sp>
      <p:sp>
        <p:nvSpPr>
          <p:cNvPr id="12" name="TextBox 11"/>
          <p:cNvSpPr txBox="1"/>
          <p:nvPr/>
        </p:nvSpPr>
        <p:spPr>
          <a:xfrm>
            <a:off x="2121532" y="4408065"/>
            <a:ext cx="854372" cy="738664"/>
          </a:xfrm>
          <a:prstGeom prst="rect">
            <a:avLst/>
          </a:prstGeom>
          <a:noFill/>
        </p:spPr>
        <p:txBody>
          <a:bodyPr wrap="square" rtlCol="0">
            <a:spAutoFit/>
          </a:bodyPr>
          <a:lstStyle/>
          <a:p>
            <a:pPr algn="ctr"/>
            <a:r>
              <a:rPr lang="en-GB" sz="1050" dirty="0">
                <a:latin typeface="Lato" panose="020F0502020204030203" pitchFamily="34" charset="0"/>
                <a:ea typeface="Lato" panose="020F0502020204030203" pitchFamily="34" charset="0"/>
                <a:cs typeface="Lato" panose="020F0502020204030203" pitchFamily="34" charset="0"/>
              </a:rPr>
              <a:t>Fever </a:t>
            </a:r>
          </a:p>
          <a:p>
            <a:pPr algn="ctr"/>
            <a:r>
              <a:rPr lang="en-GB" sz="1050" dirty="0">
                <a:latin typeface="Lato" panose="020F0502020204030203" pitchFamily="34" charset="0"/>
                <a:ea typeface="Lato" panose="020F0502020204030203" pitchFamily="34" charset="0"/>
                <a:cs typeface="Lato" panose="020F0502020204030203" pitchFamily="34" charset="0"/>
              </a:rPr>
              <a:t>2-3 days before infectious</a:t>
            </a:r>
          </a:p>
        </p:txBody>
      </p:sp>
      <p:sp>
        <p:nvSpPr>
          <p:cNvPr id="16" name="Rectangular Callout 15"/>
          <p:cNvSpPr/>
          <p:nvPr/>
        </p:nvSpPr>
        <p:spPr>
          <a:xfrm>
            <a:off x="2521817" y="2101122"/>
            <a:ext cx="947411" cy="698432"/>
          </a:xfrm>
          <a:prstGeom prst="wedgeRectCallout">
            <a:avLst>
              <a:gd name="adj1" fmla="val 13314"/>
              <a:gd name="adj2" fmla="val 115639"/>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5" name="TextBox 14"/>
          <p:cNvSpPr txBox="1"/>
          <p:nvPr/>
        </p:nvSpPr>
        <p:spPr>
          <a:xfrm>
            <a:off x="2489848" y="2173341"/>
            <a:ext cx="972108" cy="577081"/>
          </a:xfrm>
          <a:prstGeom prst="rect">
            <a:avLst/>
          </a:prstGeom>
          <a:noFill/>
        </p:spPr>
        <p:txBody>
          <a:bodyPr wrap="square" rtlCol="0">
            <a:spAutoFit/>
          </a:bodyPr>
          <a:lstStyle/>
          <a:p>
            <a:pPr algn="ctr"/>
            <a:r>
              <a:rPr lang="en-GB" sz="1050" dirty="0">
                <a:latin typeface="Lato" panose="020F0502020204030203" pitchFamily="34" charset="0"/>
                <a:ea typeface="Lato" panose="020F0502020204030203" pitchFamily="34" charset="0"/>
                <a:cs typeface="Lato" panose="020F0502020204030203" pitchFamily="34" charset="0"/>
              </a:rPr>
              <a:t>Contact with strangles bacteria</a:t>
            </a:r>
          </a:p>
        </p:txBody>
      </p:sp>
    </p:spTree>
    <p:extLst>
      <p:ext uri="{BB962C8B-B14F-4D97-AF65-F5344CB8AC3E}">
        <p14:creationId xmlns:p14="http://schemas.microsoft.com/office/powerpoint/2010/main" val="238137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9028"/>
            <a:ext cx="7886700" cy="807308"/>
          </a:xfrm>
        </p:spPr>
        <p:txBody>
          <a:bodyPr>
            <a:normAutofit/>
          </a:bodyPr>
          <a:lstStyle/>
          <a:p>
            <a:pPr algn="ctr"/>
            <a:r>
              <a:rPr lang="en-GB" dirty="0">
                <a:solidFill>
                  <a:srgbClr val="C00000"/>
                </a:solidFill>
                <a:latin typeface="Lato" panose="020F0502020204030203" pitchFamily="34" charset="0"/>
                <a:ea typeface="Lato" panose="020F0502020204030203" pitchFamily="34" charset="0"/>
                <a:cs typeface="Lato" panose="020F0502020204030203" pitchFamily="34" charset="0"/>
              </a:rPr>
              <a:t>What is a strangles carrier?</a:t>
            </a:r>
          </a:p>
        </p:txBody>
      </p:sp>
      <p:sp>
        <p:nvSpPr>
          <p:cNvPr id="3" name="Content Placeholder 2"/>
          <p:cNvSpPr>
            <a:spLocks noGrp="1"/>
          </p:cNvSpPr>
          <p:nvPr>
            <p:ph idx="1"/>
          </p:nvPr>
        </p:nvSpPr>
        <p:spPr>
          <a:xfrm>
            <a:off x="538843" y="2158314"/>
            <a:ext cx="4683946" cy="3331660"/>
          </a:xfrm>
        </p:spPr>
        <p:txBody>
          <a:bodyPr>
            <a:normAutofit/>
          </a:bodyPr>
          <a:lstStyle/>
          <a:p>
            <a:r>
              <a:rPr lang="en-GB" sz="1600" dirty="0">
                <a:latin typeface="Lato" panose="020F0502020204030203" pitchFamily="34" charset="0"/>
                <a:ea typeface="Lato" panose="020F0502020204030203" pitchFamily="34" charset="0"/>
                <a:cs typeface="Lato" panose="020F0502020204030203" pitchFamily="34" charset="0"/>
              </a:rPr>
              <a:t>Guttural pouch pus</a:t>
            </a:r>
          </a:p>
          <a:p>
            <a:r>
              <a:rPr lang="en-GB" sz="1600" dirty="0">
                <a:latin typeface="Lato" panose="020F0502020204030203" pitchFamily="34" charset="0"/>
                <a:ea typeface="Lato" panose="020F0502020204030203" pitchFamily="34" charset="0"/>
                <a:cs typeface="Lato" panose="020F0502020204030203" pitchFamily="34" charset="0"/>
              </a:rPr>
              <a:t>Poor drainage</a:t>
            </a:r>
          </a:p>
          <a:p>
            <a:r>
              <a:rPr lang="en-GB" sz="1600" dirty="0" err="1">
                <a:latin typeface="Lato" panose="020F0502020204030203" pitchFamily="34" charset="0"/>
                <a:ea typeface="Lato" panose="020F0502020204030203" pitchFamily="34" charset="0"/>
                <a:cs typeface="Lato" panose="020F0502020204030203" pitchFamily="34" charset="0"/>
              </a:rPr>
              <a:t>Chondroid</a:t>
            </a:r>
            <a:r>
              <a:rPr lang="en-GB" sz="1600" dirty="0">
                <a:latin typeface="Lato" panose="020F0502020204030203" pitchFamily="34" charset="0"/>
                <a:ea typeface="Lato" panose="020F0502020204030203" pitchFamily="34" charset="0"/>
                <a:cs typeface="Lato" panose="020F0502020204030203" pitchFamily="34" charset="0"/>
              </a:rPr>
              <a:t> formation – solidifies into ‘cheesy balls’</a:t>
            </a:r>
          </a:p>
          <a:p>
            <a:r>
              <a:rPr lang="en-GB" sz="1600" dirty="0">
                <a:latin typeface="Lato" panose="020F0502020204030203" pitchFamily="34" charset="0"/>
                <a:ea typeface="Lato" panose="020F0502020204030203" pitchFamily="34" charset="0"/>
                <a:cs typeface="Lato" panose="020F0502020204030203" pitchFamily="34" charset="0"/>
              </a:rPr>
              <a:t>Horse appears healthy</a:t>
            </a:r>
          </a:p>
          <a:p>
            <a:r>
              <a:rPr lang="en-GB" sz="1600" dirty="0">
                <a:latin typeface="Lato" panose="020F0502020204030203" pitchFamily="34" charset="0"/>
                <a:ea typeface="Lato" panose="020F0502020204030203" pitchFamily="34" charset="0"/>
                <a:cs typeface="Lato" panose="020F0502020204030203" pitchFamily="34" charset="0"/>
              </a:rPr>
              <a:t>Increased risk of shedding during times of stress</a:t>
            </a:r>
          </a:p>
          <a:p>
            <a:r>
              <a:rPr lang="en-GB" sz="1600" dirty="0">
                <a:latin typeface="Lato" panose="020F0502020204030203" pitchFamily="34" charset="0"/>
                <a:ea typeface="Lato" panose="020F0502020204030203" pitchFamily="34" charset="0"/>
                <a:cs typeface="Lato" panose="020F0502020204030203" pitchFamily="34" charset="0"/>
              </a:rPr>
              <a:t>Horse may produce antibodies indefinitely that will show up on a blood test (some cases do not)</a:t>
            </a:r>
          </a:p>
          <a:p>
            <a:pPr lvl="1"/>
            <a:endParaRPr lang="en-GB" sz="1200" dirty="0"/>
          </a:p>
          <a:p>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418" y="1831614"/>
            <a:ext cx="3077935" cy="2365813"/>
          </a:xfrm>
          <a:prstGeom prst="rect">
            <a:avLst/>
          </a:prstGeom>
        </p:spPr>
      </p:pic>
      <p:sp>
        <p:nvSpPr>
          <p:cNvPr id="8" name="Content Placeholder 2"/>
          <p:cNvSpPr txBox="1">
            <a:spLocks/>
          </p:cNvSpPr>
          <p:nvPr/>
        </p:nvSpPr>
        <p:spPr>
          <a:xfrm>
            <a:off x="5437414" y="4197424"/>
            <a:ext cx="3077936" cy="984175"/>
          </a:xfrm>
          <a:prstGeom prst="rect">
            <a:avLst/>
          </a:prstGeom>
          <a:solidFill>
            <a:schemeClr val="accent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GB" sz="1100" dirty="0">
                <a:solidFill>
                  <a:srgbClr val="C00000"/>
                </a:solidFill>
                <a:latin typeface="Lato" panose="020F0502020204030203" pitchFamily="34" charset="0"/>
                <a:ea typeface="Lato" panose="020F0502020204030203" pitchFamily="34" charset="0"/>
                <a:cs typeface="Lato" panose="020F0502020204030203" pitchFamily="34" charset="0"/>
              </a:rPr>
              <a:t>Clydesdale Rosie had been in the same home for 10 years. Routine screening at Redwings found she was a strangles carrier. She was treated and tested negative before being released from quarantine.</a:t>
            </a:r>
            <a:endParaRPr lang="en-US" sz="1100" dirty="0">
              <a:solidFill>
                <a:srgbClr val="C00000"/>
              </a:solidFill>
              <a:latin typeface="Lato" panose="020F0502020204030203" pitchFamily="34" charset="0"/>
              <a:ea typeface="Lato" panose="020F0502020204030203" pitchFamily="34" charset="0"/>
              <a:cs typeface="Lato" panose="020F0502020204030203" pitchFamily="34" charset="0"/>
            </a:endParaRPr>
          </a:p>
          <a:p>
            <a:pPr marL="0" indent="0">
              <a:buNone/>
            </a:pPr>
            <a:endParaRPr lang="en-US" sz="1200" dirty="0"/>
          </a:p>
        </p:txBody>
      </p:sp>
    </p:spTree>
    <p:extLst>
      <p:ext uri="{BB962C8B-B14F-4D97-AF65-F5344CB8AC3E}">
        <p14:creationId xmlns:p14="http://schemas.microsoft.com/office/powerpoint/2010/main" val="1452061987"/>
      </p:ext>
    </p:extLst>
  </p:cSld>
  <p:clrMapOvr>
    <a:masterClrMapping/>
  </p:clrMapOvr>
</p:sld>
</file>

<file path=ppt/theme/theme1.xml><?xml version="1.0" encoding="utf-8"?>
<a:theme xmlns:a="http://schemas.openxmlformats.org/drawingml/2006/main" name="Stamp Out Strangles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mp Out Strangles Theme" id="{63298BEA-C8E4-44AB-94EB-E544D0CA2A90}" vid="{25911EC6-96ED-488F-89A9-D4A94E15A54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919</TotalTime>
  <Words>4358</Words>
  <Application>Microsoft Office PowerPoint</Application>
  <PresentationFormat>On-screen Show (4:3)</PresentationFormat>
  <Paragraphs>359</Paragraphs>
  <Slides>25</Slides>
  <Notes>24</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Calibri</vt:lpstr>
      <vt:lpstr>Calibri Light</vt:lpstr>
      <vt:lpstr>Lato</vt:lpstr>
      <vt:lpstr>Wingdings</vt:lpstr>
      <vt:lpstr>Stamp Out Strangles Theme</vt:lpstr>
      <vt:lpstr>Custom Design</vt:lpstr>
      <vt:lpstr>1_Custom Design</vt:lpstr>
      <vt:lpstr>PowerPoint Presentation</vt:lpstr>
      <vt:lpstr>Strangles - staying a step ahead</vt:lpstr>
      <vt:lpstr>PowerPoint Presentation</vt:lpstr>
      <vt:lpstr>Strangles – why does it matter?</vt:lpstr>
      <vt:lpstr>About strangles</vt:lpstr>
      <vt:lpstr>Suffering from strangles</vt:lpstr>
      <vt:lpstr>Nursing a horse with strangles</vt:lpstr>
      <vt:lpstr>Strangles progression</vt:lpstr>
      <vt:lpstr>What is a strangles carrier?</vt:lpstr>
      <vt:lpstr>What is a strangles carrier?</vt:lpstr>
      <vt:lpstr>What is a strangles carrier?</vt:lpstr>
      <vt:lpstr>Isolation set-up checklist</vt:lpstr>
      <vt:lpstr>Testing for strangles</vt:lpstr>
      <vt:lpstr>Guttural pouch endoscopy: carrier detection, prevention and treatment</vt:lpstr>
      <vt:lpstr>Quick quarantine quiz!</vt:lpstr>
      <vt:lpstr>No guarantees!</vt:lpstr>
      <vt:lpstr>PowerPoint Presentation</vt:lpstr>
      <vt:lpstr>Lessons in outbreak management</vt:lpstr>
      <vt:lpstr>Screening and quarantine is in demand!</vt:lpstr>
      <vt:lpstr>The Stamp Out Strangles pledge</vt:lpstr>
      <vt:lpstr>Yards are staying a step ahead</vt:lpstr>
      <vt:lpstr>Why wait for an outbreak?</vt:lpstr>
      <vt:lpstr>What next…?</vt:lpstr>
      <vt:lpstr>PowerPoint Presentation</vt:lpstr>
      <vt:lpstr>References</vt:lpstr>
    </vt:vector>
  </TitlesOfParts>
  <Company>Redwings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for client evenings on strangles and biosecurity</dc:title>
  <dc:creator>Helen Whitelegg</dc:creator>
  <cp:lastModifiedBy>Dan Lowthorpe</cp:lastModifiedBy>
  <cp:revision>103</cp:revision>
  <dcterms:created xsi:type="dcterms:W3CDTF">2018-09-04T09:18:44Z</dcterms:created>
  <dcterms:modified xsi:type="dcterms:W3CDTF">2018-12-13T14:31:15Z</dcterms:modified>
</cp:coreProperties>
</file>